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822" r:id="rId2"/>
    <p:sldId id="827" r:id="rId3"/>
    <p:sldId id="815" r:id="rId4"/>
    <p:sldId id="820" r:id="rId5"/>
    <p:sldId id="830" r:id="rId6"/>
    <p:sldId id="829" r:id="rId7"/>
    <p:sldId id="784" r:id="rId8"/>
    <p:sldId id="735" r:id="rId9"/>
    <p:sldId id="817" r:id="rId10"/>
    <p:sldId id="796" r:id="rId11"/>
    <p:sldId id="816" r:id="rId12"/>
    <p:sldId id="823" r:id="rId13"/>
    <p:sldId id="824" r:id="rId14"/>
    <p:sldId id="799" r:id="rId15"/>
    <p:sldId id="828" r:id="rId16"/>
    <p:sldId id="749" r:id="rId17"/>
    <p:sldId id="797" r:id="rId18"/>
    <p:sldId id="785" r:id="rId19"/>
    <p:sldId id="825" r:id="rId20"/>
    <p:sldId id="814" r:id="rId21"/>
    <p:sldId id="812" r:id="rId22"/>
    <p:sldId id="772" r:id="rId23"/>
    <p:sldId id="818" r:id="rId24"/>
    <p:sldId id="769" r:id="rId25"/>
    <p:sldId id="763" r:id="rId26"/>
    <p:sldId id="774" r:id="rId27"/>
    <p:sldId id="782" r:id="rId28"/>
    <p:sldId id="80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3F1E"/>
    <a:srgbClr val="FB2D2F"/>
    <a:srgbClr val="FF2120"/>
    <a:srgbClr val="FF0082"/>
    <a:srgbClr val="FF0080"/>
    <a:srgbClr val="FD0033"/>
    <a:srgbClr val="FFFF00"/>
    <a:srgbClr val="FFC000"/>
    <a:srgbClr val="5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239" autoAdjust="0"/>
    <p:restoredTop sz="99840" autoAdjust="0"/>
  </p:normalViewPr>
  <p:slideViewPr>
    <p:cSldViewPr snapToObjects="1">
      <p:cViewPr>
        <p:scale>
          <a:sx n="103" d="100"/>
          <a:sy n="103" d="100"/>
        </p:scale>
        <p:origin x="-6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7/1/26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1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02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2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12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29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74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4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7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2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91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3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42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6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9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2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2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3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5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emf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emf"/><Relationship Id="rId6" Type="http://schemas.openxmlformats.org/officeDocument/2006/relationships/image" Target="../media/image58.png"/><Relationship Id="rId7" Type="http://schemas.openxmlformats.org/officeDocument/2006/relationships/image" Target="../media/image71.emf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438400"/>
            <a:ext cx="6934200" cy="2514600"/>
          </a:xfrm>
          <a:solidFill>
            <a:srgbClr val="FFFF00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QCD Vacuum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and Hadron Structure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85800" y="6096000"/>
            <a:ext cx="1524000" cy="369332"/>
          </a:xfrm>
          <a:prstGeom prst="rect">
            <a:avLst/>
          </a:prstGeom>
          <a:solidFill>
            <a:srgbClr val="51FF5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Poland 26’</a:t>
            </a:r>
          </a:p>
        </p:txBody>
      </p:sp>
    </p:spTree>
    <p:extLst>
      <p:ext uri="{BB962C8B-B14F-4D97-AF65-F5344CB8AC3E}">
        <p14:creationId xmlns:p14="http://schemas.microsoft.com/office/powerpoint/2010/main" val="906876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95400" y="533400"/>
            <a:ext cx="214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Emergent mass: ZM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82D6919-5C4F-EA4E-BFEF-933717925E91}"/>
              </a:ext>
            </a:extLst>
          </p:cNvPr>
          <p:cNvSpPr txBox="1"/>
          <p:nvPr/>
        </p:nvSpPr>
        <p:spPr>
          <a:xfrm>
            <a:off x="5562600" y="541727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Delocalization: </a:t>
            </a:r>
            <a:r>
              <a:rPr lang="en-US" sz="1600" dirty="0" err="1">
                <a:solidFill>
                  <a:srgbClr val="FF0000"/>
                </a:solidFill>
              </a:rPr>
              <a:t>qZM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E70FBC-431B-F64F-A973-F2C4318C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43000"/>
            <a:ext cx="3962400" cy="51746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E8AAD7-238F-674F-811D-FF24CA776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70" y="1731849"/>
            <a:ext cx="3657600" cy="18190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C97A6A7-4EDB-BE4B-A0A7-2C81D5402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70" y="3810000"/>
            <a:ext cx="3657600" cy="21907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 descr="'tHooft_76'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715000"/>
            <a:ext cx="711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A5EF142-1D9A-704B-96FE-23F34778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95400"/>
            <a:ext cx="3657600" cy="5181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025246-88B4-9341-8B02-8F6B8123ECEE}"/>
              </a:ext>
            </a:extLst>
          </p:cNvPr>
          <p:cNvSpPr txBox="1"/>
          <p:nvPr/>
        </p:nvSpPr>
        <p:spPr>
          <a:xfrm>
            <a:off x="774654" y="7099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Banks-Casher: ZMZ in ILM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82D6919-5C4F-EA4E-BFEF-933717925E91}"/>
              </a:ext>
            </a:extLst>
          </p:cNvPr>
          <p:cNvSpPr txBox="1"/>
          <p:nvPr/>
        </p:nvSpPr>
        <p:spPr>
          <a:xfrm>
            <a:off x="4953000" y="709990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Many Banks-Casher in ILM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F48380-FBEE-2945-9597-5D9D8DDFC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54" y="3733800"/>
            <a:ext cx="3511504" cy="278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615805-916A-5746-BFF1-452E98264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55" y="1295400"/>
            <a:ext cx="3511504" cy="215365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686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B0C18-A945-7346-A6C9-028B8993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6800"/>
            <a:ext cx="3536189" cy="4611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143000"/>
            <a:ext cx="284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2D-3D Strings-Monopoles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Screen Shot 2026-06-30 at 11.0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14600"/>
            <a:ext cx="3733800" cy="2647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08834" y="1143000"/>
            <a:ext cx="334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Zero Modes in dual description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4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C9C9D3-D382-194C-85C8-F1704534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3150020" cy="4495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72D76B-3D02-F246-B970-D5882EF2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0"/>
            <a:ext cx="3276600" cy="4495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B993E70-9D10-EF4B-A9D8-DAE94F0167BC}"/>
              </a:ext>
            </a:extLst>
          </p:cNvPr>
          <p:cNvSpPr txBox="1"/>
          <p:nvPr/>
        </p:nvSpPr>
        <p:spPr>
          <a:xfrm>
            <a:off x="990600" y="933546"/>
            <a:ext cx="2887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Central </a:t>
            </a:r>
            <a:r>
              <a:rPr lang="en-US" sz="1600" dirty="0" smtClean="0">
                <a:solidFill>
                  <a:srgbClr val="FF0000"/>
                </a:solidFill>
              </a:rPr>
              <a:t> Potential Rest </a:t>
            </a:r>
            <a:r>
              <a:rPr lang="en-US" sz="1600" dirty="0">
                <a:solidFill>
                  <a:srgbClr val="FF0000"/>
                </a:solidFill>
              </a:rPr>
              <a:t>Frame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D4EFDB-9890-3143-9EDA-48570B4A9597}"/>
              </a:ext>
            </a:extLst>
          </p:cNvPr>
          <p:cNvSpPr txBox="1"/>
          <p:nvPr/>
        </p:nvSpPr>
        <p:spPr>
          <a:xfrm>
            <a:off x="5105400" y="968979"/>
            <a:ext cx="263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Spin </a:t>
            </a:r>
            <a:r>
              <a:rPr lang="en-US" sz="1600" dirty="0" smtClean="0">
                <a:solidFill>
                  <a:srgbClr val="FF0000"/>
                </a:solidFill>
              </a:rPr>
              <a:t> Potential Rest </a:t>
            </a:r>
            <a:r>
              <a:rPr lang="en-US" sz="1600" dirty="0">
                <a:solidFill>
                  <a:srgbClr val="FF0000"/>
                </a:solidFill>
              </a:rPr>
              <a:t>Frame</a:t>
            </a:r>
          </a:p>
        </p:txBody>
      </p:sp>
    </p:spTree>
    <p:extLst>
      <p:ext uri="{BB962C8B-B14F-4D97-AF65-F5344CB8AC3E}">
        <p14:creationId xmlns:p14="http://schemas.microsoft.com/office/powerpoint/2010/main" val="169710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315200" cy="2286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ILM: </a:t>
            </a:r>
            <a:r>
              <a:rPr lang="en-US" dirty="0" smtClean="0"/>
              <a:t>Mass/Spin in CM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349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453382" y="1062954"/>
            <a:ext cx="2583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vacuum compressibility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6553200" y="1062954"/>
            <a:ext cx="1986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mass sum rule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1A53A0-E7CF-F944-A02F-7ACC5BBB6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004" y="1600200"/>
            <a:ext cx="2523196" cy="4343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376212-B2DB-914F-818F-DF38BC0C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95" y="1600200"/>
            <a:ext cx="2590800" cy="4343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6243BDE-5C41-3E49-AD15-44418C06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64" y="1600200"/>
            <a:ext cx="2792429" cy="2819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CFE14C-7962-F34C-A769-7FFC2DE20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64" y="4794250"/>
            <a:ext cx="2792429" cy="11493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0CC3EFC-FDDD-4749-A1CD-A71E8CD2186B}"/>
              </a:ext>
            </a:extLst>
          </p:cNvPr>
          <p:cNvSpPr txBox="1"/>
          <p:nvPr/>
        </p:nvSpPr>
        <p:spPr>
          <a:xfrm>
            <a:off x="3581400" y="1062954"/>
            <a:ext cx="232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Nucleon mass sum rule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A4A913-B685-B04C-AF77-87ED40A00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600" y="4210113"/>
            <a:ext cx="1562100" cy="112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5BE0D3-DFE5-3B46-AE11-989E67FE1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3956717"/>
            <a:ext cx="177800" cy="11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F54391-ABC0-C041-91EE-69D4391E9D0C}"/>
              </a:ext>
            </a:extLst>
          </p:cNvPr>
          <p:cNvSpPr txBox="1"/>
          <p:nvPr/>
        </p:nvSpPr>
        <p:spPr>
          <a:xfrm>
            <a:off x="348964" y="327439"/>
            <a:ext cx="22022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Mass Ward identity</a:t>
            </a:r>
          </a:p>
        </p:txBody>
      </p:sp>
    </p:spTree>
    <p:extLst>
      <p:ext uri="{BB962C8B-B14F-4D97-AF65-F5344CB8AC3E}">
        <p14:creationId xmlns:p14="http://schemas.microsoft.com/office/powerpoint/2010/main" val="8469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485419" y="1177041"/>
            <a:ext cx="239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Ji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nucleon </a:t>
            </a:r>
            <a:r>
              <a:rPr lang="en-US" sz="1600" dirty="0">
                <a:solidFill>
                  <a:srgbClr val="FF0000"/>
                </a:solidFill>
              </a:rPr>
              <a:t>mass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051881-34A3-7640-AF4A-035462FA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02" y="1706689"/>
            <a:ext cx="2506466" cy="46368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85960C9-33D9-2247-B28B-72ACC614F66F}"/>
              </a:ext>
            </a:extLst>
          </p:cNvPr>
          <p:cNvSpPr txBox="1"/>
          <p:nvPr/>
        </p:nvSpPr>
        <p:spPr>
          <a:xfrm>
            <a:off x="5104658" y="1130996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Ji nucleon mass budget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91C8488-51CE-2148-8461-EE4089670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317" y="2209801"/>
            <a:ext cx="2596275" cy="1933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F427DB5-23BE-5247-BED7-E819F737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11" y="4227513"/>
            <a:ext cx="2596275" cy="21160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EA23CA-BEA5-DA49-8413-267546B6F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6484490"/>
            <a:ext cx="1765300" cy="17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E6A525-2A70-1540-BFF7-A1D73FCD3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1706689"/>
            <a:ext cx="2085286" cy="419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75FA21-C8A0-254C-BC0D-F08DE8FEA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5911850"/>
            <a:ext cx="533400" cy="31115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4" name="Picture 3" descr="Anomaly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25" y="3505200"/>
            <a:ext cx="609600" cy="152400"/>
          </a:xfrm>
          <a:prstGeom prst="rect">
            <a:avLst/>
          </a:prstGeom>
        </p:spPr>
      </p:pic>
      <p:pic>
        <p:nvPicPr>
          <p:cNvPr id="14" name="Picture 13" descr="Anomaly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5" y="5638800"/>
            <a:ext cx="6096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7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95400" y="533400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Ji spin decomposition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82D6919-5C4F-EA4E-BFEF-933717925E91}"/>
              </a:ext>
            </a:extLst>
          </p:cNvPr>
          <p:cNvSpPr txBox="1"/>
          <p:nvPr/>
        </p:nvSpPr>
        <p:spPr>
          <a:xfrm>
            <a:off x="5334000" y="550137"/>
            <a:ext cx="248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Ji Spin decomposition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236CCB-6580-344A-B7AE-FC8656871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799"/>
            <a:ext cx="3276600" cy="52998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365DF26-EB35-A34C-A54E-5D77E38BD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066798"/>
            <a:ext cx="3233208" cy="52998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 descr="intrinsic_spi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5" y="2590800"/>
            <a:ext cx="863600" cy="139700"/>
          </a:xfrm>
          <a:prstGeom prst="rect">
            <a:avLst/>
          </a:prstGeom>
        </p:spPr>
      </p:pic>
      <p:pic>
        <p:nvPicPr>
          <p:cNvPr id="3" name="Picture 2" descr="Liu-shuryak-Zah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30" y="6553200"/>
            <a:ext cx="1485900" cy="1397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90789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819400"/>
            <a:ext cx="6400800" cy="21336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 smtClean="0"/>
              <a:t>ILM</a:t>
            </a:r>
            <a:r>
              <a:rPr lang="en-US" dirty="0"/>
              <a:t> </a:t>
            </a:r>
            <a:r>
              <a:rPr lang="en-US" dirty="0" smtClean="0"/>
              <a:t>on LF  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6171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427991-1972-944A-8404-0CE483DF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1066799"/>
            <a:ext cx="3429000" cy="49028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EF9EC4-54E9-A441-A6A8-727346FC2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3733800" cy="49028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1969D9-8332-1044-AED8-DFF7FACD3B16}"/>
              </a:ext>
            </a:extLst>
          </p:cNvPr>
          <p:cNvSpPr txBox="1"/>
          <p:nvPr/>
        </p:nvSpPr>
        <p:spPr>
          <a:xfrm>
            <a:off x="1295400" y="392668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nZM</a:t>
            </a:r>
            <a:r>
              <a:rPr lang="en-US" dirty="0">
                <a:solidFill>
                  <a:srgbClr val="FF0000"/>
                </a:solidFill>
              </a:rPr>
              <a:t> Continuation E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B605826-8683-D54F-8311-A8C0AED1B98A}"/>
              </a:ext>
            </a:extLst>
          </p:cNvPr>
          <p:cNvSpPr txBox="1"/>
          <p:nvPr/>
        </p:nvSpPr>
        <p:spPr>
          <a:xfrm>
            <a:off x="5179008" y="392668"/>
            <a:ext cx="312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nZM</a:t>
            </a:r>
            <a:r>
              <a:rPr lang="en-US" dirty="0">
                <a:solidFill>
                  <a:srgbClr val="FF0000"/>
                </a:solidFill>
              </a:rPr>
              <a:t> Central and Spin E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3757B-9F9D-8349-80B9-270F8FCB6242}"/>
              </a:ext>
            </a:extLst>
          </p:cNvPr>
          <p:cNvSpPr txBox="1"/>
          <p:nvPr/>
        </p:nvSpPr>
        <p:spPr>
          <a:xfrm>
            <a:off x="3733800" y="6274399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E. </a:t>
            </a:r>
            <a:r>
              <a:rPr lang="en-US" sz="1200" dirty="0" err="1">
                <a:solidFill>
                  <a:srgbClr val="FF0000"/>
                </a:solidFill>
              </a:rPr>
              <a:t>Shuryak</a:t>
            </a:r>
            <a:r>
              <a:rPr lang="en-US" sz="1200" dirty="0">
                <a:solidFill>
                  <a:srgbClr val="FF0000"/>
                </a:solidFill>
              </a:rPr>
              <a:t> and I. 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22’</a:t>
            </a:r>
          </a:p>
        </p:txBody>
      </p:sp>
    </p:spTree>
    <p:extLst>
      <p:ext uri="{BB962C8B-B14F-4D97-AF65-F5344CB8AC3E}">
        <p14:creationId xmlns:p14="http://schemas.microsoft.com/office/powerpoint/2010/main" val="329041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 descr="Screen Shot 2026-07-01 at 6.3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136229" cy="4697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0864" y="5530334"/>
            <a:ext cx="18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Deshpandhe</a:t>
            </a:r>
            <a:r>
              <a:rPr lang="en-US" dirty="0" smtClean="0">
                <a:solidFill>
                  <a:srgbClr val="FF0000"/>
                </a:solidFill>
              </a:rPr>
              <a:t> 26’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8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6E8882-9649-9448-87A0-3EA9EB5F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3360161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DB3C48-A149-B643-B612-E2E37100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0"/>
            <a:ext cx="3124200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75C0BC-7E52-C645-BC11-A93AAE864105}"/>
              </a:ext>
            </a:extLst>
          </p:cNvPr>
          <p:cNvSpPr txBox="1"/>
          <p:nvPr/>
        </p:nvSpPr>
        <p:spPr>
          <a:xfrm>
            <a:off x="1184780" y="861849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LF Hamiltonian heavy meson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9D95FD-7382-6741-B0ED-C751F5128C17}"/>
              </a:ext>
            </a:extLst>
          </p:cNvPr>
          <p:cNvSpPr txBox="1"/>
          <p:nvPr/>
        </p:nvSpPr>
        <p:spPr>
          <a:xfrm>
            <a:off x="5562600" y="840828"/>
            <a:ext cx="206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Reggeized spectrum</a:t>
            </a:r>
          </a:p>
        </p:txBody>
      </p:sp>
    </p:spTree>
    <p:extLst>
      <p:ext uri="{BB962C8B-B14F-4D97-AF65-F5344CB8AC3E}">
        <p14:creationId xmlns:p14="http://schemas.microsoft.com/office/powerpoint/2010/main" val="315665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440577" y="972972"/>
            <a:ext cx="113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ZM in  </a:t>
            </a:r>
            <a:r>
              <a:rPr lang="en-US" sz="1600" dirty="0" smtClean="0">
                <a:solidFill>
                  <a:srgbClr val="FF0000"/>
                </a:solidFill>
              </a:rPr>
              <a:t>CM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4572000" y="1008312"/>
            <a:ext cx="3126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Emergent ZM </a:t>
            </a:r>
            <a:r>
              <a:rPr lang="en-US" sz="1600" dirty="0" smtClean="0">
                <a:solidFill>
                  <a:srgbClr val="FF0000"/>
                </a:solidFill>
              </a:rPr>
              <a:t>interactions in CM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E41B057-1EEC-7640-8654-6AF853F4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30913"/>
            <a:ext cx="2513241" cy="28886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CEE0E7-AB3C-434A-94B5-6CFBBA82F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090" y="1530913"/>
            <a:ext cx="4883710" cy="4279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C522D0-F63E-FB41-84E0-06A64DD98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20" y="4638987"/>
            <a:ext cx="2209800" cy="11718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73053C-3FC9-A342-AFD3-3BB60DF48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0" y="6096000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164E14-DF54-3946-935A-284BC4AFC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3810000"/>
            <a:ext cx="1308100" cy="1397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79416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340BBA2-B5BF-8441-89AA-EBA52018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048436"/>
            <a:ext cx="3429000" cy="19233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7B73D67-E692-CA42-A7C5-7D34DAA1F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1" y="3048000"/>
            <a:ext cx="3429000" cy="1676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4AFCDFC-4AAF-8F40-8FFD-85E4B26DA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1" y="4800600"/>
            <a:ext cx="3429000" cy="17265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05F40B-ADF4-D841-81C8-515A5F35C858}"/>
              </a:ext>
            </a:extLst>
          </p:cNvPr>
          <p:cNvSpPr txBox="1"/>
          <p:nvPr/>
        </p:nvSpPr>
        <p:spPr>
          <a:xfrm>
            <a:off x="957179" y="550277"/>
            <a:ext cx="3080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Emergent LF Hamiltonian: </a:t>
            </a:r>
            <a:r>
              <a:rPr lang="en-US" sz="1600" dirty="0">
                <a:solidFill>
                  <a:srgbClr val="FF0000"/>
                </a:solidFill>
              </a:rPr>
              <a:t>ZMs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7C83A12-DF00-1342-84B6-B5508E59D4F9}"/>
              </a:ext>
            </a:extLst>
          </p:cNvPr>
          <p:cNvSpPr txBox="1"/>
          <p:nvPr/>
        </p:nvSpPr>
        <p:spPr>
          <a:xfrm>
            <a:off x="5410200" y="550277"/>
            <a:ext cx="3115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Mass and condensate: LF frame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7872AD-F17F-C84E-A3D5-D3D848E8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1" y="6635420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 descr="Screen Shot 2024-06-26 at 9.58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8436"/>
            <a:ext cx="4266175" cy="54787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321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819400"/>
            <a:ext cx="6400800" cy="21336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ILM: Pion</a:t>
            </a:r>
            <a:r>
              <a:rPr lang="en-US" dirty="0" smtClean="0"/>
              <a:t>-Rho </a:t>
            </a:r>
            <a:r>
              <a:rPr lang="en-US" dirty="0"/>
              <a:t>LFWFs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495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592346" y="871954"/>
            <a:ext cx="2247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Twist-2 Pion DA in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A9DF6E-76EB-2E40-9C42-0E941B435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942" y="1704474"/>
            <a:ext cx="3402857" cy="39343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BA0FD55-15C2-0D41-962A-C3689B7B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676401"/>
            <a:ext cx="3276600" cy="335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EF49FB-F005-464B-B13A-648B1D77484F}"/>
              </a:ext>
            </a:extLst>
          </p:cNvPr>
          <p:cNvSpPr txBox="1"/>
          <p:nvPr/>
        </p:nvSpPr>
        <p:spPr>
          <a:xfrm>
            <a:off x="5638800" y="883986"/>
            <a:ext cx="1641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Twist-2 Pion 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EA69B8-655F-E946-967C-CC521464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499" y="5836023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 descr="Screen Shot 2024-06-26 at 10.11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38003"/>
            <a:ext cx="3276600" cy="105559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8116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662953" y="1008312"/>
            <a:ext cx="2397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Twist-2,3 pion DA in ILM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34F8C3-C096-204B-BD1C-D59E43EC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12" y="6141268"/>
            <a:ext cx="1258512" cy="412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E7E5AC-9E69-7540-8277-24CE7B1BF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24000"/>
            <a:ext cx="2469625" cy="49666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B55E18-A7B4-4E46-A0B0-3647EB952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12" y="1524000"/>
            <a:ext cx="4083050" cy="4444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F71F07-BA42-D344-84E1-2CEAA23EF6F5}"/>
              </a:ext>
            </a:extLst>
          </p:cNvPr>
          <p:cNvSpPr txBox="1"/>
          <p:nvPr/>
        </p:nvSpPr>
        <p:spPr>
          <a:xfrm>
            <a:off x="5540004" y="1008312"/>
            <a:ext cx="25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Evolved Twist-2,3 pion 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C71223-E75C-3048-8ED9-8453441F4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562" y="6312896"/>
            <a:ext cx="1765300" cy="1778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50916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95400" y="1008312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DA V</a:t>
            </a:r>
            <a:r>
              <a:rPr lang="en-US" sz="1600" dirty="0">
                <a:solidFill>
                  <a:srgbClr val="FF0000"/>
                </a:solidFill>
              </a:rPr>
              <a:t>-longitudinal in ILM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257800" y="1055864"/>
            <a:ext cx="179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DA Rho</a:t>
            </a:r>
            <a:r>
              <a:rPr lang="en-US" sz="1600" dirty="0">
                <a:solidFill>
                  <a:srgbClr val="FF0000"/>
                </a:solidFill>
              </a:rPr>
              <a:t>-LT in ILM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20E5CE-C01E-AF49-BF3D-D41A0E382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05510"/>
            <a:ext cx="3195069" cy="22568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C3C2CA-049B-4E4E-9DB2-8758A983E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55" y="4114800"/>
            <a:ext cx="3188814" cy="2133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4CE7C9-20DB-C84E-A107-1B8A45869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705510"/>
            <a:ext cx="2803066" cy="304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DCA2CA1-58EC-284F-BEE7-E7AB23029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871" y="5200894"/>
            <a:ext cx="2803066" cy="10475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36DD72-1981-5940-823E-187F190C5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745" y="6477000"/>
            <a:ext cx="1765300" cy="1778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64470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05F40B-ADF4-D841-81C8-515A5F35C858}"/>
              </a:ext>
            </a:extLst>
          </p:cNvPr>
          <p:cNvSpPr txBox="1"/>
          <p:nvPr/>
        </p:nvSpPr>
        <p:spPr>
          <a:xfrm>
            <a:off x="1320406" y="717198"/>
            <a:ext cx="202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Light mesons </a:t>
            </a:r>
            <a:r>
              <a:rPr lang="en-US" sz="1600" dirty="0">
                <a:solidFill>
                  <a:srgbClr val="FF0000"/>
                </a:solidFill>
              </a:rPr>
              <a:t>in ILM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7C83A12-DF00-1342-84B6-B5508E59D4F9}"/>
              </a:ext>
            </a:extLst>
          </p:cNvPr>
          <p:cNvSpPr txBox="1"/>
          <p:nvPr/>
        </p:nvSpPr>
        <p:spPr>
          <a:xfrm>
            <a:off x="5952636" y="697646"/>
            <a:ext cx="1370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PDF</a:t>
            </a:r>
            <a:r>
              <a:rPr lang="en-US" sz="1600" dirty="0" smtClean="0">
                <a:solidFill>
                  <a:srgbClr val="FF0000"/>
                </a:solidFill>
              </a:rPr>
              <a:t>s </a:t>
            </a:r>
            <a:r>
              <a:rPr lang="en-US" sz="1600" dirty="0">
                <a:solidFill>
                  <a:srgbClr val="FF0000"/>
                </a:solidFill>
              </a:rPr>
              <a:t>in ILM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09B8A6-B44E-2E4C-8CC3-3A28C3D7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06" y="1219200"/>
            <a:ext cx="3716430" cy="21383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07C968-6BC1-5B47-9BE7-CDB57B414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828801"/>
            <a:ext cx="3657600" cy="35051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04800A-7020-2946-8D92-D181D4674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475" y="6376595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 descr="Screen Shot 2024-06-26 at 10.11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490014"/>
            <a:ext cx="2514601" cy="64947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351EA-538E-C94F-AEB0-8CC5ACDBF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01" y="1364971"/>
            <a:ext cx="3315597" cy="307816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" name="Picture 2" descr="Screen Shot 2024-11-23 at 2.48.3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06" y="3715875"/>
            <a:ext cx="3716430" cy="26316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2843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2416" y="7620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514600"/>
            <a:ext cx="8001000" cy="3008287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         </a:t>
            </a:r>
            <a:r>
              <a:rPr lang="en-US" dirty="0" smtClean="0">
                <a:solidFill>
                  <a:srgbClr val="FF0000"/>
                </a:solidFill>
              </a:rPr>
              <a:t>        :  </a:t>
            </a:r>
            <a:r>
              <a:rPr lang="en-US" dirty="0">
                <a:solidFill>
                  <a:srgbClr val="FF0000"/>
                </a:solidFill>
              </a:rPr>
              <a:t>4D </a:t>
            </a:r>
            <a:r>
              <a:rPr lang="en-US" dirty="0" smtClean="0">
                <a:solidFill>
                  <a:srgbClr val="FF0000"/>
                </a:solidFill>
              </a:rPr>
              <a:t>Glue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Mass/Spin              :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-Glue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err="1" smtClean="0">
                <a:solidFill>
                  <a:srgbClr val="FF0000"/>
                </a:solidFill>
              </a:rPr>
              <a:t>Pi,K,Rho</a:t>
            </a:r>
            <a:r>
              <a:rPr lang="en-US" dirty="0" smtClean="0">
                <a:solidFill>
                  <a:srgbClr val="FF0000"/>
                </a:solidFill>
              </a:rPr>
              <a:t> LFWFs    :   ZM profile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 descr="sigma,_ch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90948"/>
            <a:ext cx="635000" cy="266700"/>
          </a:xfrm>
          <a:prstGeom prst="rect">
            <a:avLst/>
          </a:prstGeom>
        </p:spPr>
      </p:pic>
      <p:pic>
        <p:nvPicPr>
          <p:cNvPr id="2" name="Picture 1" descr="@_frac_13_,_rm_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27" y="3124200"/>
            <a:ext cx="886089" cy="6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3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381000"/>
            <a:ext cx="3016250" cy="685799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Bridging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0852FC-3FF0-BC4E-B56C-76F6042D00E4}"/>
              </a:ext>
            </a:extLst>
          </p:cNvPr>
          <p:cNvSpPr txBox="1"/>
          <p:nvPr/>
        </p:nvSpPr>
        <p:spPr>
          <a:xfrm>
            <a:off x="5331768" y="2305501"/>
            <a:ext cx="224452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Hadronic Structure in CM: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Chiral symmetry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Potential models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BS formulations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5DFA8D-98EE-BC4C-903B-8790D65745F2}"/>
              </a:ext>
            </a:extLst>
          </p:cNvPr>
          <p:cNvSpPr txBox="1"/>
          <p:nvPr/>
        </p:nvSpPr>
        <p:spPr>
          <a:xfrm>
            <a:off x="5339967" y="4114800"/>
            <a:ext cx="2224472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Hadronic structure:  LF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DAs, PDFs, GPDs, ...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Had mostly </a:t>
            </a:r>
            <a:r>
              <a:rPr lang="en-US" sz="1400" dirty="0" err="1">
                <a:solidFill>
                  <a:srgbClr val="FF0000"/>
                </a:solidFill>
              </a:rPr>
              <a:t>pQCD</a:t>
            </a:r>
            <a:endParaRPr lang="en-US" sz="14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Had with </a:t>
            </a:r>
            <a:r>
              <a:rPr lang="en-US" sz="1400" dirty="0" err="1">
                <a:solidFill>
                  <a:srgbClr val="FF0000"/>
                </a:solidFill>
              </a:rPr>
              <a:t>nPQCD</a:t>
            </a:r>
            <a:r>
              <a:rPr lang="en-US" sz="1400" dirty="0">
                <a:solidFill>
                  <a:srgbClr val="FF0000"/>
                </a:solidFill>
              </a:rPr>
              <a:t> missing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56D64A-040D-2E42-947C-27052BC76856}"/>
              </a:ext>
            </a:extLst>
          </p:cNvPr>
          <p:cNvSpPr txBox="1"/>
          <p:nvPr/>
        </p:nvSpPr>
        <p:spPr>
          <a:xfrm>
            <a:off x="1981200" y="3132593"/>
            <a:ext cx="1754006" cy="1600438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Euclidean vacuum: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ILM and Lattice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Chi-breaking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Confinement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….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xmlns="" id="{A61FA1BF-1C3E-7C4C-AB64-DD9CF46BEE82}"/>
              </a:ext>
            </a:extLst>
          </p:cNvPr>
          <p:cNvSpPr/>
          <p:nvPr/>
        </p:nvSpPr>
        <p:spPr>
          <a:xfrm>
            <a:off x="3971994" y="3690496"/>
            <a:ext cx="928869" cy="484632"/>
          </a:xfrm>
          <a:prstGeom prst="leftRightArrow">
            <a:avLst/>
          </a:prstGeom>
          <a:solidFill>
            <a:srgbClr val="FF21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9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324600" cy="762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 smtClean="0"/>
              <a:t>Upcoming Book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2" name="Picture 1" descr="Screen Shot 2026-06-29 at 5.5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49213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3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324600" cy="762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ILM Review/Book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94CD9B-980F-AA4C-9689-982ADEA1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3048000"/>
            <a:ext cx="5410200" cy="34619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A2D03C-41D0-3947-B702-BE691657D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75" y="1447800"/>
            <a:ext cx="5410200" cy="12878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5DCC3C-213B-814C-837E-F515C88E8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6248400"/>
            <a:ext cx="3937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9906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3025" y="2667000"/>
            <a:ext cx="3733800" cy="2819400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Glue/</a:t>
            </a:r>
            <a:r>
              <a:rPr lang="en-US" dirty="0" err="1">
                <a:solidFill>
                  <a:srgbClr val="FF0000"/>
                </a:solidFill>
              </a:rPr>
              <a:t>LxR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LFWFs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EM, EMT FFs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748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315200" cy="2286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ILM: </a:t>
            </a:r>
            <a:r>
              <a:rPr lang="en-US" dirty="0" smtClean="0"/>
              <a:t>Glue/ZMs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1909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40257" y="1008312"/>
            <a:ext cx="2723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Topologically active vacuum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147896" y="1008312"/>
            <a:ext cx="2706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QCD Topological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91B3C1-2E3D-7C4F-ACFC-7784C626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34" y="1752600"/>
            <a:ext cx="2975810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AE0970-462D-B242-BAAE-6AC88741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794164"/>
            <a:ext cx="3201276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 descr="Athenodorou_et_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55" y="6324600"/>
            <a:ext cx="1524000" cy="12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486400" y="5775446"/>
            <a:ext cx="2209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45347" y="2895600"/>
            <a:ext cx="229225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72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002785" y="1008312"/>
            <a:ext cx="209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Instantons: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147896" y="1008312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Glue: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F1BDAB-1A59-BA43-825A-7141ABC2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18" y="1600200"/>
            <a:ext cx="3164579" cy="477586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D65333-520A-274D-A21E-141A8367E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896" y="1600200"/>
            <a:ext cx="3081704" cy="24898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2BEC3B-C1AA-A74E-81D0-3E357C6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896" y="4227513"/>
            <a:ext cx="3081704" cy="214855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294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16505</TotalTime>
  <Words>321</Words>
  <Application>Microsoft Macintosh PowerPoint</Application>
  <PresentationFormat>On-screen Show (4:3)</PresentationFormat>
  <Paragraphs>100</Paragraphs>
  <Slides>28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Topological QCD Vacuum and Hadron Structure</vt:lpstr>
      <vt:lpstr>PowerPoint Presentation</vt:lpstr>
      <vt:lpstr>Bridging</vt:lpstr>
      <vt:lpstr>Upcoming Book</vt:lpstr>
      <vt:lpstr>ILM Review/Book</vt:lpstr>
      <vt:lpstr>Outline</vt:lpstr>
      <vt:lpstr>ILM: Glue/ZMs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ILM: Mass/Spin in CM</vt:lpstr>
      <vt:lpstr>PowerPoint Presentation</vt:lpstr>
      <vt:lpstr>PowerPoint Presentation</vt:lpstr>
      <vt:lpstr>PowerPoint Presentation</vt:lpstr>
      <vt:lpstr>ILM on LF  </vt:lpstr>
      <vt:lpstr>PowerPoint Presentation</vt:lpstr>
      <vt:lpstr>PowerPoint Presentation</vt:lpstr>
      <vt:lpstr>PowerPoint Presentation</vt:lpstr>
      <vt:lpstr>PowerPoint Presentation</vt:lpstr>
      <vt:lpstr>ILM: Pion-Rho LFWFs 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Ismail</cp:lastModifiedBy>
  <cp:revision>1143</cp:revision>
  <cp:lastPrinted>2012-07-04T16:19:09Z</cp:lastPrinted>
  <dcterms:created xsi:type="dcterms:W3CDTF">2018-07-02T21:39:02Z</dcterms:created>
  <dcterms:modified xsi:type="dcterms:W3CDTF">2026-07-01T19:54:09Z</dcterms:modified>
</cp:coreProperties>
</file>