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6" r:id="rId3"/>
    <p:sldId id="474" r:id="rId4"/>
    <p:sldId id="476" r:id="rId5"/>
    <p:sldId id="477" r:id="rId6"/>
    <p:sldId id="478" r:id="rId7"/>
    <p:sldId id="457" r:id="rId8"/>
    <p:sldId id="458" r:id="rId9"/>
    <p:sldId id="459" r:id="rId10"/>
    <p:sldId id="455" r:id="rId11"/>
    <p:sldId id="460" r:id="rId12"/>
    <p:sldId id="461" r:id="rId13"/>
    <p:sldId id="462" r:id="rId14"/>
    <p:sldId id="341" r:id="rId15"/>
    <p:sldId id="463" r:id="rId16"/>
    <p:sldId id="464" r:id="rId17"/>
    <p:sldId id="465" r:id="rId18"/>
    <p:sldId id="466" r:id="rId19"/>
    <p:sldId id="399" r:id="rId20"/>
    <p:sldId id="467" r:id="rId21"/>
    <p:sldId id="468" r:id="rId22"/>
    <p:sldId id="469" r:id="rId23"/>
    <p:sldId id="470" r:id="rId24"/>
    <p:sldId id="471" r:id="rId25"/>
    <p:sldId id="479" r:id="rId26"/>
    <p:sldId id="472" r:id="rId27"/>
    <p:sldId id="473" r:id="rId28"/>
    <p:sldId id="445" r:id="rId29"/>
  </p:sldIdLst>
  <p:sldSz cx="12188825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zhuang Liu" initials="YL" lastIdx="1" clrIdx="0">
    <p:extLst>
      <p:ext uri="{19B8F6BF-5375-455C-9EA6-DF929625EA0E}">
        <p15:presenceInfo xmlns:p15="http://schemas.microsoft.com/office/powerpoint/2012/main" userId="f68ebb4eb93807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1EE"/>
    <a:srgbClr val="FF7C80"/>
    <a:srgbClr val="8167D0"/>
    <a:srgbClr val="672FD1"/>
    <a:srgbClr val="CF3131"/>
    <a:srgbClr val="FF0066"/>
    <a:srgbClr val="66CFEE"/>
    <a:srgbClr val="FF7174"/>
    <a:srgbClr val="FF505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94020" autoAdjust="0"/>
  </p:normalViewPr>
  <p:slideViewPr>
    <p:cSldViewPr>
      <p:cViewPr varScale="1">
        <p:scale>
          <a:sx n="96" d="100"/>
          <a:sy n="96" d="100"/>
        </p:scale>
        <p:origin x="1260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B349-F2EE-40B7-9A96-7F76E2326DFA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2026/7/5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9AF599-AE6F-4E1C-94D1-C707F302C5B5}" type="datetime1">
              <a:rPr lang="zh-CN" altLang="en-US" smtClean="0"/>
              <a:pPr/>
              <a:t>2026/7/5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F2A70B-78F2-4DCF-B53B-C990D2FAFB8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8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6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9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任意多边形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ACF6A5-CA30-4724-8A74-55B65EA2DB8E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9B0CA52-F532-4FDA-A3F9-4BF9C8E5C82E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486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7772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0058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344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AE51B8-C16C-4D58-B4E7-426249342FB6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5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7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642744-2BC1-482F-8D65-D67812FCF761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8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57C6E4D-621D-4515-8831-14D98E9F728C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0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任意多边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63600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157F41-EA24-4D6C-B76B-51104A4FF3D3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6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41E27CD-26C5-4927-9077-9E87DDF8ECF7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0B1C2-D5D7-4DF1-B631-6247EDFA3201}" type="datetime1">
              <a:rPr lang="zh-CN" altLang="en-US" noProof="0" smtClean="0"/>
              <a:t>2026/7/5</a:t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grpSp>
        <p:nvGrpSpPr>
          <p:cNvPr id="615" name="框架" descr="方框图形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9" name="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7" name="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9" name="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6D0992-68C0-47A5-BA2C-3DDCADB492E0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grpSp>
        <p:nvGrpSpPr>
          <p:cNvPr id="614" name="框架" descr="方框图形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8" name="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6" name="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8" name="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59FDE26-7774-42D9-B09F-897A3804FF77}" type="datetime1">
              <a:rPr lang="zh-CN" altLang="en-US" smtClean="0"/>
              <a:t>2026/7/5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100000">
              <a:schemeClr val="accent1">
                <a:lumMod val="5000"/>
                <a:lumOff val="95000"/>
              </a:schemeClr>
            </a:gs>
            <a:gs pos="10884">
              <a:schemeClr val="accent6"/>
            </a:gs>
            <a:gs pos="92000">
              <a:srgbClr val="002060"/>
            </a:gs>
            <a:gs pos="59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3212" y="6400801"/>
            <a:ext cx="13962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F03606D-7858-4AA2-9E18-693315C12F6C}" type="datetime1">
              <a:rPr lang="zh-CN" altLang="en-US" noProof="0" smtClean="0"/>
              <a:t>2026/7/5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1804" y="1268760"/>
            <a:ext cx="10873208" cy="2016224"/>
          </a:xfrm>
        </p:spPr>
        <p:txBody>
          <a:bodyPr rtlCol="0"/>
          <a:lstStyle/>
          <a:p>
            <a:pPr rtl="0"/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O(N) NLSM from O(N) quartic model: OPE, condensates and renormalons</a:t>
            </a:r>
            <a:endParaRPr lang="zh-CN" alt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0B31C-80FB-584E-82F2-8894EDD4B108}"/>
              </a:ext>
            </a:extLst>
          </p:cNvPr>
          <p:cNvSpPr txBox="1"/>
          <p:nvPr/>
        </p:nvSpPr>
        <p:spPr>
          <a:xfrm>
            <a:off x="3574132" y="4509120"/>
            <a:ext cx="3522118" cy="122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otype Corsiva" panose="03010101010201010101" pitchFamily="66" charset="0"/>
                <a:ea typeface="Microsoft YaHei UI" panose="020B0503020204020204" pitchFamily="34" charset="-122"/>
              </a:rPr>
              <a:t>Yizhuang Liu, UJ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  <a:ea typeface="Microsoft YaHei UI" panose="020B0503020204020204" pitchFamily="34" charset="-122"/>
              </a:rPr>
              <a:t>Based on 2507.02605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Monotype Corsiva" panose="03010101010201010101" pitchFamily="66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Marginal </a:t>
            </a:r>
            <a:r>
              <a:rPr lang="en-US" altLang="zh-CN" sz="3600" dirty="0" err="1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asymptotics</a:t>
            </a:r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What if the dimension of the perturbation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space-time dimension ?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Then the perturbation is called </a:t>
                </a:r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marginal. Infinitely many logarithms.</a:t>
                </a:r>
              </a:p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Marginal short distance </a:t>
                </a:r>
                <a:r>
                  <a:rPr lang="en-US" altLang="zh-CN" sz="26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are tricky</a:t>
                </a:r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Perturbative series need RGE re-summation to be asymptotic. Only at logarithmic accuracy. Exact Borel integrands usually unknown.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Singularities in the Borel integrands. Renormalon-like &amp;&amp; instanton-like.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Operator condensates suffer UV ambiguities. Cancel renormalons of perturbative coefficient functions.  Special example of the resurgence principle.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Resurgence or OPE ? Resurgence is more general than OPE. </a:t>
                </a:r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rgbClr val="8167D0"/>
                    </a:solidFill>
                  </a:ln>
                  <a:solidFill>
                    <a:srgbClr val="8167D0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6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84372-F3B8-4AFF-892C-AC6EF2483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54389-B44E-094B-625F-851DD78B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Marginal </a:t>
            </a:r>
            <a:r>
              <a:rPr lang="en-US" altLang="zh-CN" sz="3600" dirty="0" err="1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asymptotics</a:t>
            </a:r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: free-energies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5010A-F091-4AED-9768-FC0A17D1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10801200" cy="5122004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Marginal </a:t>
            </a:r>
            <a:r>
              <a:rPr lang="en-US" altLang="zh-CN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asymptotics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 are difficult to obtain from first principle. </a:t>
            </a:r>
          </a:p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Free-energy in the large-external field limit in integrable 2D QFTs.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O(N) NLSM (bosonic), Gross-Neveu model (fermionic).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Linear integral equations (Thermal dynamical Bethe equations). Wiener-Hopf analysis applicable.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PT is likely correct (checked to high order in the large-N NLSM). Renormalons identified in fermionic models.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However, exponentially small corrections (power correction) to free energy lack field-theorical understanding. No OPE for them. 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dirty="0">
              <a:ln>
                <a:solidFill>
                  <a:srgbClr val="8167D0"/>
                </a:solidFill>
              </a:ln>
              <a:solidFill>
                <a:srgbClr val="8167D0"/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86B8E-B257-0DFE-40D7-7252F0A3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7A0C-7917-38D2-E513-BB10C740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Marginal </a:t>
            </a:r>
            <a:r>
              <a:rPr lang="en-US" altLang="zh-CN" sz="3600" dirty="0" err="1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asymptotics</a:t>
            </a:r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: large-N for correlator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3D4FCC-7D30-D33D-DDD3-6449A7CC7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correlation functions, large-N examples available.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O(N) NLSM (bosonic), Gross-Neveu model (fermionic).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Non-perturbative in nature.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Barnes representation with extra Borel parameter.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Generating trans-series in running coupling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Borel singularities are renormalon-like. Cancel with exponentially-small terms.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Can we check these trans-series using OPE calculus? 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rgbClr val="8167D0"/>
                    </a:solidFill>
                  </a:ln>
                  <a:solidFill>
                    <a:srgbClr val="8167D0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3D4FCC-7D30-D33D-DDD3-6449A7CC7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D08FD3-5D91-5222-4E22-136190DEB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183C7-7EF6-AF7E-4AEC-00998FA2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C3A785-7C5A-EA1A-A87D-3767DB0D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I:  Introduction and motivation </a:t>
            </a:r>
          </a:p>
          <a:p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Part II: OPE calculus for NLSM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III: Quartic O(N) model as a cutoff regularization for NLSM</a:t>
            </a:r>
          </a:p>
        </p:txBody>
      </p:sp>
    </p:spTree>
    <p:extLst>
      <p:ext uri="{BB962C8B-B14F-4D97-AF65-F5344CB8AC3E}">
        <p14:creationId xmlns:p14="http://schemas.microsoft.com/office/powerpoint/2010/main" val="28398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Perturbative and non-perturbative NLSM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naïve action  of NLSM:</a:t>
                </a:r>
              </a:p>
              <a:p>
                <a:pPr marL="0" indent="0">
                  <a:buNone/>
                </a:pPr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field constraint: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=1,…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Traditional perturbation theory: expanding around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broken minima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=(1,0,0,………0)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Massless </a:t>
                </a:r>
                <a:r>
                  <a:rPr lang="en-US" altLang="zh-CN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pions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as “Goldstone bosons”.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Asymptotically free with negative beta function. </a:t>
                </a:r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Non-perturbative mass-gap in the IR. No O(N) breaking of the ground state.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Integrable massive QFT . Form-factor expansion consistent with lattice.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17A1F-E344-AE78-62B1-E1607FCFE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1CA2D-3F5B-4423-1730-25ABCB0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Large-N expansion of NLSM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7B02D6-DF37-5DBD-CBD3-59FFE958B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Introducing the auxiliary field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800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EOM: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fixed in the large-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limit.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saddle point: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Large-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“gap equation”: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</a:t>
                </a:r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den>
                        </m:f>
                      </m:e>
                    </m:fun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 diagrammatically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Manifestly O(N) symmetric.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7B02D6-DF37-5DBD-CBD3-59FFE958B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4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A7B79-6AAC-F177-E9F7-4A41888A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3D109-BE4A-1EBC-68F2-7933277A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Large-N two-point correlator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DA635-D7C7-2EC0-4FBF-D9589A3D7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Two-point correlator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))(</m:t>
                      </m:r>
                      <m:sSup>
                        <m:sSup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US" altLang="zh-CN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: field renormalization in the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SM scheme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scale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due to the universal one-loop anomalous dimension for 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field.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: the self-energy in the SM scheme.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: on-shell mass.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obtained via the Barnes method. 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DA635-D7C7-2EC0-4FBF-D9589A3D7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6C5F25-24FB-1484-E3BD-DEAAEC6296D8}"/>
                  </a:ext>
                </a:extLst>
              </p:cNvPr>
              <p:cNvSpPr txBox="1"/>
              <p:nvPr/>
            </p:nvSpPr>
            <p:spPr>
              <a:xfrm>
                <a:off x="7102524" y="332656"/>
                <a:ext cx="4824536" cy="1021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unc>
                        <m:funcPr>
                          <m:ctrlP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altLang="zh-CN" b="0" i="1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 altLang="zh-CN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zh-CN" altLang="en-US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6C5F25-24FB-1484-E3BD-DEAAEC629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524" y="332656"/>
                <a:ext cx="4824536" cy="1021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7BB9FB1-BEB0-B0CD-DC9D-8F2215679F90}"/>
              </a:ext>
            </a:extLst>
          </p:cNvPr>
          <p:cNvSpPr txBox="1"/>
          <p:nvPr/>
        </p:nvSpPr>
        <p:spPr>
          <a:xfrm>
            <a:off x="8182644" y="6165304"/>
            <a:ext cx="33409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it-IT" altLang="zh-CN" sz="1800" b="0" i="0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M. Campostrini and P. Rossi 1992</a:t>
            </a: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7E91EE"/>
                </a:solidFill>
              </a:ln>
              <a:solidFill>
                <a:srgbClr val="7E91EE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55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7F96E-5086-74C6-0088-CA4E5B572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035B5-AFB8-7979-2A01-CB6956F9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Large-N trans-series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D66244-14B0-E871-A039-AA675C5806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trans-series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dirty="0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dirty="0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dirty="0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dirty="0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dirty="0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dirty="0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0" i="1" dirty="0" smtClean="0"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b="0" i="1" dirty="0" smtClean="0">
                                                  <a:ln>
                                                    <a:solidFill>
                                                      <a:schemeClr val="bg1"/>
                                                    </a:solidFill>
                                                  </a:ln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b="0" i="1" dirty="0" smtClean="0">
                                                  <a:ln>
                                                    <a:solidFill>
                                                      <a:schemeClr val="bg1"/>
                                                    </a:solidFill>
                                                  </a:ln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b="0" i="1" dirty="0" smtClean="0">
                                                  <a:ln>
                                                    <a:solidFill>
                                                      <a:schemeClr val="bg1"/>
                                                    </a:solidFill>
                                                  </a:ln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sup>
                              </m:sSup>
                            </m:e>
                          </m:nary>
                          <m:d>
                            <m:d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dirty="0" smtClean="0"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 smtClean="0"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dirty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altLang="zh-CN" b="0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the running-coupling constant. </a:t>
                </a:r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are Borel integrands. Singularities cancel according to the resurgence principle.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singularity.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High-order expressions available. Can we reproduce the above using OPE calculus ?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D66244-14B0-E871-A039-AA675C580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F3996DE-9690-8F30-CEB1-30F3EEBC822B}"/>
              </a:ext>
            </a:extLst>
          </p:cNvPr>
          <p:cNvSpPr txBox="1"/>
          <p:nvPr/>
        </p:nvSpPr>
        <p:spPr>
          <a:xfrm>
            <a:off x="7318548" y="6165304"/>
            <a:ext cx="44807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it-IT" altLang="zh-CN" sz="1800" b="0" i="0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Beneke/Braun 1998; Marcos/Reis/Ramon 2023</a:t>
            </a: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7E91EE"/>
                </a:solidFill>
              </a:ln>
              <a:solidFill>
                <a:srgbClr val="7E91EE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65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85F93A-B8A6-99D5-EA92-FAD19B2C8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81C60-2130-E008-1844-6CB39CBB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OPE calculus for NLSM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D912DA-5E62-8FAA-A908-E77EB33E0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traditional approach is tricky. PT is O(N) non-symmetric, while the ground state and condensates are O(N) symmetric.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found an O(N) symmetric algorithm. </a:t>
                </a:r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0" lang="en-US" altLang="zh-CN" sz="2800" b="0" i="0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∇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∇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𝑖𝐷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Φ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Φ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sup>
                        </m:sSup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kumimoji="0" lang="en-US" altLang="zh-CN" sz="2800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Λ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zh-CN" sz="2800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OPE computation based on the above.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symmetric condensates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Massless propagators.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any order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summing the massless bubbles and then take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limit at the integrand level. This leads to the bare OPE coefficients for the condensates.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introduced through the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scaleless condensate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D912DA-5E62-8FAA-A908-E77EB33E0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7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CF9D-EE71-6FFF-30B7-C6B52C95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82BC39-78CF-B9F9-D550-F4229C6E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Structure of condensates: LP and NLP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05F0FA3-C4D3-553A-FFAC-7C7CBEE22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305256" cy="52386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the first two powers, one need the following condensates.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0,   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=0,1,…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Required at leading power.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1,   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 1,..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Required at the next-to-leading power.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sum 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transmutes to the perturbative expansion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leading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UV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renormalon of the perturbative series at LP cancels with ambiguity of the condensate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nary>
                          <m:naryPr>
                            <m:ctrl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𝑑𝑔</m:t>
                            </m:r>
                          </m:e>
                        </m:nary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Renormalons appear only after the power-expansion. No expansion = no renormalon.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05F0FA3-C4D3-553A-FFAC-7C7CBEE22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305256" cy="52386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4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Part I:  Introduction and motivation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II: OPE calculus for NLSM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III: Quartic O(N) model as a cutoff regularization for NLSM</a:t>
            </a:r>
          </a:p>
        </p:txBody>
      </p:sp>
    </p:spTree>
    <p:extLst>
      <p:ext uri="{BB962C8B-B14F-4D97-AF65-F5344CB8AC3E}">
        <p14:creationId xmlns:p14="http://schemas.microsoft.com/office/powerpoint/2010/main" val="26932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A1DAC-B5D1-33D6-3C06-5330874D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CF09C-7331-01BA-8098-A8EB12CF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Summing over the bubbles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F62B10-1B70-F558-0A88-BBA9D4BF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619364"/>
            <a:ext cx="11305256" cy="5238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13945A-8D54-1AB1-E637-0016D141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9" y="1700808"/>
            <a:ext cx="5832648" cy="17109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74C8D6-4F5A-A1D6-AFD2-FBAD835E0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3284984"/>
            <a:ext cx="5605687" cy="2649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B563F11-6F97-BE54-2FB1-C19B993F3A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4492" y="1844824"/>
                <a:ext cx="5040560" cy="4680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548640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14630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916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coefficient function of the identity operator (upper). Dashed lines are the propagator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field.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coefficient functions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0,   </m:t>
                        </m:r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altLang="zh-CN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operator insertions (blue dots).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Two series of diagrams (a) and (b) for the scaleless condensates. Cancellation of IR singularity. 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B563F11-6F97-BE54-2FB1-C19B993F3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92" y="1844824"/>
                <a:ext cx="5040560" cy="4680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03A55CBB-76D3-2E31-82B1-74278422E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892" y="5805264"/>
            <a:ext cx="5118570" cy="9361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7C5D2A8-4BF4-3B1A-A634-8B47F470D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484" y="5877272"/>
            <a:ext cx="3816424" cy="5898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FC8AFD8-9F70-1B0D-E565-CE761CF85435}"/>
              </a:ext>
            </a:extLst>
          </p:cNvPr>
          <p:cNvSpPr txBox="1"/>
          <p:nvPr/>
        </p:nvSpPr>
        <p:spPr>
          <a:xfrm>
            <a:off x="1557908" y="3861048"/>
            <a:ext cx="32092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FF4837-E591-C7DD-53B0-4919765D1FB7}"/>
              </a:ext>
            </a:extLst>
          </p:cNvPr>
          <p:cNvSpPr txBox="1"/>
          <p:nvPr/>
        </p:nvSpPr>
        <p:spPr>
          <a:xfrm>
            <a:off x="1557908" y="52292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altLang="zh-CN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  <a:ea typeface="Microsoft YaHei UI" panose="020B0503020204020204" pitchFamily="34" charset="-122"/>
              </a:rPr>
              <a:t>b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E269BB5-E852-7E77-4E4B-96022F530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524" y="260648"/>
            <a:ext cx="3888432" cy="5141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C56444-4A75-6BA2-2911-C5178A399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548" y="836712"/>
            <a:ext cx="2506828" cy="4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2E84D-7EAF-D400-0C9D-73DA0C39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B5491-C2CC-C8FD-C612-E65EB640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Summing over the bubbles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C1DAD8-3175-F8BD-AC66-7E3D65151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619364"/>
            <a:ext cx="11305256" cy="5238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B79806ED-AAD9-EB14-689D-1B4117B4DB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2284" y="3429000"/>
                <a:ext cx="6768752" cy="2880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548640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14630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916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The coefficient functions for the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⟨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𝑋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⟩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insertions.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Tree-level (upper right) and another five series of diagrams.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Another three series for the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⟨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∇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𝑎</m:t>
                        </m:r>
                      </m:sup>
                    </m:sSup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⟩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insertion.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Using EOM, reduced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1,   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altLang="zh-CN" sz="1800" b="0" i="0" u="none" strike="noStrike" kern="1200" cap="none" spc="0" normalizeH="0" baseline="0" noProof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kumimoji="0" lang="en-US" altLang="zh-CN" sz="1800" b="0" i="1" u="none" strike="noStrike" kern="1200" cap="none" spc="0" normalizeH="0" baseline="0" noProof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p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endParaRPr kumimoji="0" lang="en-US" altLang="zh-CN" sz="28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endParaRPr kumimoji="0" lang="en-US" altLang="zh-CN" sz="28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B79806ED-AAD9-EB14-689D-1B4117B4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84" y="3429000"/>
                <a:ext cx="6768752" cy="2880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96CE1AE-9C8C-0DF9-7020-37C85E6A3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676" y="1988840"/>
            <a:ext cx="2376264" cy="10366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8F6B25-EE2A-F29A-519F-5BE2377DC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0" y="1916832"/>
            <a:ext cx="3672408" cy="18492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34A813-282E-9A10-F93E-CAA5448D7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868" y="4005064"/>
            <a:ext cx="3614772" cy="19442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AB73DF-07F9-42F7-5B8D-C7A99574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260" y="1844825"/>
            <a:ext cx="3888432" cy="11930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18DD542-23A8-64C3-7FB2-5D9223935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749" y="188640"/>
            <a:ext cx="238062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4DBA89-6F74-E8AB-BA44-E8CACAC1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4430B-AB08-E251-01F3-3DB853B1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Results of the OPE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D5DC8D-07B8-F6B0-B3C4-2EE92C6D9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305256" cy="52386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Produces the correct the trans-series at the leading power, and the first exponentially-small contribution attached to the condensate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Produces the correct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correction to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function and the anomalous dimension of the </a:t>
                </a:r>
                <a:r>
                  <a:rPr lang="en-US" altLang="zh-CN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Lagrangian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operator, in the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𝑀𝑆</m:t>
                        </m:r>
                      </m:e>
                    </m:ba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scheme. 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After scheme-conversion based on RGE, complete agreement with large-N saddle point.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Extraction of the vacuum condensate of the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trace-anomaly operator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𝑖𝑚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ambiguity. Consistent with free-energy calculation.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D5DC8D-07B8-F6B0-B3C4-2EE92C6D9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305256" cy="52386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2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18FDE-DB7F-6C92-A2D6-6FEF8B32A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6341C-DCF5-EAD1-B159-8FB4F127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3BE5C5-34D1-252E-144C-95B31D790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I:  Introduction and motivation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Part II: OPE calculus for NLSM </a:t>
            </a:r>
          </a:p>
          <a:p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Part III: An RG flow from the quartic O(N) to NLSM</a:t>
            </a:r>
          </a:p>
        </p:txBody>
      </p:sp>
    </p:spTree>
    <p:extLst>
      <p:ext uri="{BB962C8B-B14F-4D97-AF65-F5344CB8AC3E}">
        <p14:creationId xmlns:p14="http://schemas.microsoft.com/office/powerpoint/2010/main" val="2099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71D49-7FC7-F73B-9A24-C512BD8A7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0589B-85B1-E9A0-8467-58687C11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Quartic O(N)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B770CA-A09D-DFF3-8ABB-EC322BCD8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Introducing the quartic model in the negative mass formulation</a:t>
                </a:r>
              </a:p>
              <a:p>
                <a:pPr marL="0" indent="0">
                  <a:buNone/>
                </a:pPr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connection: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Renormalization of the quartic operator: Wick ordering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It is equivalent to the positive mass formulation </a:t>
                </a:r>
              </a:p>
              <a:p>
                <a:pPr marL="0" indent="0">
                  <a:buNone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0" lang="en-US" altLang="zh-CN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altLang="zh-CN" b="0" i="0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b="0" i="0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0" lang="en-US" altLang="zh-CN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altLang="zh-CN" b="0" i="0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b="0" i="0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0" lang="en-US" altLang="zh-CN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altLang="zh-CN" b="0" i="0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zh-CN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acc>
                          <m:accPr>
                            <m:chr m:val="̂"/>
                            <m:ctrlP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Sup>
                          <m:sSubSupPr>
                            <m:ctrlP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zh-CN" b="0" i="1" u="none" strike="noStrike" kern="1200" cap="none" spc="0" normalizeH="0" baseline="0" noProof="0" dirty="0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kumimoji="0" lang="en-US" altLang="zh-CN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b="0" i="0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b="0" i="0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kumimoji="0" lang="en-US" altLang="zh-CN" b="0" i="1" u="none" strike="noStrike" kern="1200" cap="none" spc="0" normalizeH="0" baseline="0" noProof="0" dirty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zh-CN" b="0" i="1" u="none" strike="noStrike" kern="1200" cap="none" spc="0" normalizeH="0" baseline="0" noProof="0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r>
                      <a:rPr kumimoji="0" lang="en-US" altLang="zh-CN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relation: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den>
                        </m:f>
                      </m:e>
                    </m:fun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Strong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weak. 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altLang="zh-CN" b="0" i="1" dirty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dirty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b="0" i="1" dirty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exponentially small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B770CA-A09D-DFF3-8ABB-EC322BCD8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8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EB4CF-299C-D73E-8A89-5CF116BCF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85FEC-2EA7-186B-0C88-9A4B8FA6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Quartic O(N) and NLSM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321EC5-6FA6-6638-9EC7-3BA3380E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RG flow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super-renormalizable UV limit: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OPE of quartic-model.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    Divergence of power-expansion. 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semihard 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Weakly-coupled O(N) in the  “Boken phase’’. UV cutoff for the NLSM in the IR. Perturbation theory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around a wrong vacuum , for the “Wilson-coefficients” (similar to lattice perturbation theory).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intermediate regime: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The IR of the perturbative series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matches with the NLSM’s perturbation theory. 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IR scale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: mass-gap of NLSM.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321EC5-6FA6-6638-9EC7-3BA3380E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8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CDB0D-DA7A-E14E-DA29-F25C24B0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B03F8-AF55-E661-AA6E-09DDF00A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NLSM from quartic model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783165-6FEE-81DA-03FA-452AF81AF4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Based on the exact Barnes-representation in </a:t>
                </a:r>
                <a:r>
                  <a:rPr lang="en-US" altLang="zh-CN" sz="1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(JHEP 08 (2025) 014)*,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can show that the quartic model indeed decouples to the NLSM at the physical mass scale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(−2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2+2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the positive mass formulation,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of the same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up to logarithmic corrections.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→0, 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(1)  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e>
                        </m:func>
                      </m:e>
                    </m:d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Continuum limit of two-point correlator. </a:t>
                </a:r>
                <a:endParaRPr lang="en-US" altLang="zh-CN" b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contains IR renormalons. </a:t>
                </a:r>
              </a:p>
              <a:p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783165-6FEE-81DA-03FA-452AF81AF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0FEDE43-1FC0-0DD3-75FF-8564C52A3900}"/>
              </a:ext>
            </a:extLst>
          </p:cNvPr>
          <p:cNvSpPr txBox="1"/>
          <p:nvPr/>
        </p:nvSpPr>
        <p:spPr>
          <a:xfrm>
            <a:off x="5662364" y="6381328"/>
            <a:ext cx="56124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it-IT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  <a:ea typeface="Microsoft YaHei UI" panose="020B0503020204020204" pitchFamily="34" charset="-122"/>
              </a:rPr>
              <a:t>*Marcos 2025 has another derivation for the mass formula</a:t>
            </a: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7E91EE"/>
                </a:solidFill>
              </a:ln>
              <a:solidFill>
                <a:srgbClr val="7E91EE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8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CDAC7-0B12-E919-5F54-542CA3DCE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E2A5F-A29E-14AC-A1B9-2E4BAE48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NLSM from quartic model : cancelation of UV renormalon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90AD8E-A7DF-B330-B072-F137DA83C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the quartic model, there are two series of diagrams at 1/N.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wavy lines are massive bubbles in the quartic model. </a:t>
                </a: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Power divergences cancel with each other as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→∞: </m:t>
                    </m:r>
                  </m:oMath>
                </a14:m>
                <a:endParaRPr lang="en-US" altLang="zh-CN" b="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the NLSM’s OPE</a:t>
                </a:r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reflect through the cancellation of two </a:t>
                </a:r>
                <a:r>
                  <a:rPr lang="en-US" altLang="zh-CN" sz="24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UV renormalons</a:t>
                </a:r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90AD8E-A7DF-B330-B072-F137DA83C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28F0579-D162-EED9-26C1-C0833D9E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2492896"/>
            <a:ext cx="3572379" cy="12241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AB899D-8D91-59D2-093D-B2F505AB7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2708920"/>
            <a:ext cx="5832648" cy="23307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37C7CC-1700-B8B4-6B4B-3BA5B1403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500" y="4077072"/>
            <a:ext cx="4238184" cy="720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0E3BE6A-3D0A-E3BB-E184-FBD6FE211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588" y="5445224"/>
            <a:ext cx="2631785" cy="56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74C375B-CD14-6CD2-5AEB-0D3EBA5749D5}"/>
                  </a:ext>
                </a:extLst>
              </p:cNvPr>
              <p:cNvSpPr txBox="1"/>
              <p:nvPr/>
            </p:nvSpPr>
            <p:spPr>
              <a:xfrm>
                <a:off x="6122863" y="116632"/>
                <a:ext cx="5804197" cy="504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74C375B-CD14-6CD2-5AEB-0D3EBA57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63" y="116632"/>
                <a:ext cx="5804197" cy="5040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6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Conclusion 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0F061-93DE-46DE-B689-5E7F275D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10801200" cy="51220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UV fixed points of local QFTs.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Operator condensates appear even in short distance expansion of super-renormalizable QFTs. UV/IR ambiguities cancellation.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OPE in 2D large-N NLSM. Summation over infinitely many scaleless condensates. Ambiguity of the trace-anomaly condensate cancels with an </a:t>
            </a:r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UV 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renormalon.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Quartic O(N) as a cutoff regularization for NLSM. IR renormalons in the field renormalons. Cancellation of power divergence.   </a:t>
            </a:r>
          </a:p>
        </p:txBody>
      </p:sp>
    </p:spTree>
    <p:extLst>
      <p:ext uri="{BB962C8B-B14F-4D97-AF65-F5344CB8AC3E}">
        <p14:creationId xmlns:p14="http://schemas.microsoft.com/office/powerpoint/2010/main" val="326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43EB3-ED57-503D-1AAB-C08BEE93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26392-6040-7D93-63C1-9343ABC2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DD398A-B31D-B71B-45CB-B2F1FC23EC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 RG flow from the lattice/cutoff scale to the mass gap, reaches its finest stage, when passing by the nearly scaleless intermediate regime (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2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). We call this regime UV, relative to the mass gap, not to the cutoff. 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This is the stage when the deconstructive force of an RG flow manifests: the short distance information to be decoupled decouples, the lattice/cutoff structure resolves, and the scaleless random fluctuations,  high-dimensional analogs of the 1D Brownian motion but much more singular, become the dominant background of the intermediate regime. It is a noisy, amorphous regime without clean and clear boundaries. 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But this regime also manifests the constructive force of an RG flow: it happens that the UV information decouples not randomly, not through anything like a brutal “Gaussian smearing” or anything introduced artificially by hand, but in a mysterious, secrete and natural way, such that when reaching the scaleless regime, locality still survives, and gives birth to the description of a QFT, in terms of local degrees and their correlation functions, with high regularity/analyticity level,  floating on the very singular random fractals.</a:t>
                </a:r>
              </a:p>
              <a:p>
                <a:pPr marL="0" indent="0">
                  <a:buNone/>
                </a:pPr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DD398A-B31D-B71B-45CB-B2F1FC23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8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43EB3-ED57-503D-1AAB-C08BEE93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26392-6040-7D93-63C1-9343ABC2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D398A-B31D-B71B-45CB-B2F1FC23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700808"/>
            <a:ext cx="10729192" cy="490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More importantly, this regime witnesses the connecting role of an RG flow: the survived short distance information is assembled and reorganized here, and prepared smoothly in a way specified by the RG flow, to connect with the structures at larger distances. </a:t>
            </a:r>
          </a:p>
          <a:p>
            <a:pPr marL="0" indent="0">
              <a:buNone/>
            </a:pP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It is this preparation stage, or asymptotic deviation stage, that is described by the fixed-point perturbation theory with </a:t>
            </a:r>
            <a:r>
              <a:rPr lang="en-US" altLang="zh-CN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Lagrangian</a:t>
            </a: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 prescriptions. These prescriptions are probably more on the side of UV/IR bookkeeping devices than on the side of QM/classical </a:t>
            </a:r>
            <a:r>
              <a:rPr lang="en-US" altLang="zh-CN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Lagrangian</a:t>
            </a: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: they are usually based on specific ways of UV/IR separation and matching, and are used not to generate the full theory, but to compute the asymptotic expansions approaching/deviating the intermediate regime/fixed point. </a:t>
            </a:r>
          </a:p>
          <a:p>
            <a:pPr marL="0" indent="0">
              <a:buNone/>
            </a:pP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When there are not too many logarithms and when the probed scales are not large, the UV/ IR separation underlying the </a:t>
            </a:r>
            <a:r>
              <a:rPr lang="en-US" altLang="zh-CN" sz="2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Lagrangian</a:t>
            </a: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-based algorithms could be sharp,  but this distinction will finally become ambiguous, at least asymptotically. </a:t>
            </a:r>
          </a:p>
          <a:p>
            <a:pPr marL="0" indent="0">
              <a:buNone/>
            </a:pPr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altLang="zh-CN" sz="2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6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F3A1C-33AB-80FC-EAEA-F3D72E6CA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2C7FE-1655-BCC3-3348-3D3A9F0B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63EC4F-E081-D56B-D26D-3E30350D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700808"/>
            <a:ext cx="10729192" cy="490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But the unambiguous UV/IR separation never truly exists, when the flow is highly logarithmic. We have seen cases, that UV/IR scales embrace tightly with each other, even at the leading order in the asymptotic expansions on top of the fixed-point power-laws. </a:t>
            </a:r>
          </a:p>
          <a:p>
            <a:pPr marL="0" indent="0">
              <a:buNone/>
            </a:pP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In the perturbative algorithms, this reflects through the scale-scheme, UV/IR, renormalon....., all kinds of ambiguities and relativeness. However, perturbative algorithm still works, and asymptotic conjectures can still be written, when ambiguities/singularities cancel or factorize miraculously, in a way specified by the RGEs: a set of relations that allow to bring the logarithms from the numerator to the denominator, and make perturbative expansions asymptotic, in the MS-bar-like short-distance schemes. </a:t>
            </a:r>
          </a:p>
          <a:p>
            <a:pPr marL="0" indent="0">
              <a:buNone/>
            </a:pPr>
            <a:r>
              <a:rPr lang="en-US" altLang="zh-CN" sz="2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Unlike the schemes based on true IR physics, the short-distance schemes really belong to the logarithmic, continuous and boundaryless RG flow in its finest stage.</a:t>
            </a:r>
            <a:endParaRPr lang="en-US" altLang="zh-CN" sz="2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911DC-3678-EED4-87C4-D2C7A9F9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D3ED5C-0F06-76EA-AC4B-898DAA21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5CD1AD-641D-B087-51B8-BEE1CD8C57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585176" cy="49059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IR and UV are not two criminals segregated by a hard wall, coefficient function and condensate are not two stones loosely-glued with a tape, and QFTs are not just a set of formal </a:t>
                </a:r>
                <a:r>
                  <a:rPr lang="en-US" altLang="zh-CN" sz="22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Lagrangians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driven by classical physics/few-body-QM intuitions. 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Not all IR-safe perturbative series can be made asymptotic, not all </a:t>
                </a:r>
                <a:r>
                  <a:rPr lang="en-US" altLang="zh-CN" sz="22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are  computable, and also, not everything can be made effective. Even when the UV/IR cancellation holds at the level of the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expansion, when the RGEs are populated by complicated integrals, convolutions...., the conceptual distance from the factorization theorems at the level of the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expansion, to the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-independent </a:t>
                </a:r>
                <a:r>
                  <a:rPr lang="en-US" altLang="zh-CN" sz="22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 physical units, could still be as large as the UV/IR connecting problems in a full theory. 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Also, UV and IR could connect through a complicated web of pipelines.  The locality can be lost in a fragmentated and distorted cloud,  but in a neither sharp nor monotonous way, like the slowly-changing endless logarithms.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5CD1AD-641D-B087-51B8-BEE1CD8C5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585176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9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Behavior near UV fixed-point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Massive scaling-limits for near-critical lattice model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Massive scaling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→∞;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altLang="zh-CN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→0.</m:t>
                    </m:r>
                  </m:oMath>
                </a14:m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Schwinger functions (Euclidean-time correlators) of a </a:t>
                </a:r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local-QFT.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Short-distance behavior sufficiently regular and predictable.</a:t>
                </a:r>
              </a:p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Leading power-law given by the CFT at the fixed-point.</a:t>
                </a:r>
              </a:p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Deviations in terms of CFT perturbation theory with </a:t>
                </a:r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operator condensates.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8A94B-4635-4A03-D448-F822C37A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BB2B3-BB91-2FB3-8D8E-16416FA4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460956" cy="1067168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Example 1: coefficient functions in a supper-renormalizable QFT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9C3B56-D9C0-8C46-0360-73CB92A78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order in the small distance expansion of the 2pt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(0)⟩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in the 2D massive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i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, 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there are four operator condensates: 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</a:t>
                </a:r>
              </a:p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Their coefficient functions at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purely from massless PT. IR canceled by UV.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9C3B56-D9C0-8C46-0360-73CB92A78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EB6F482-9206-6B88-DD5E-1D371C4F5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3573016"/>
            <a:ext cx="7253368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4">
                <a:extLst>
                  <a:ext uri="{FF2B5EF4-FFF2-40B4-BE49-F238E27FC236}">
                    <a16:creationId xmlns:a16="http://schemas.microsoft.com/office/drawing/2014/main" id="{D4BFFB6F-A007-9DD0-765F-6AA71526A780}"/>
                  </a:ext>
                </a:extLst>
              </p:cNvPr>
              <p:cNvSpPr txBox="1"/>
              <p:nvPr/>
            </p:nvSpPr>
            <p:spPr>
              <a:xfrm>
                <a:off x="5518348" y="5202785"/>
                <a:ext cx="5256584" cy="1062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d>
                            <m:dPr>
                              <m:ctrlP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400" b="0" i="1" u="none" strike="noStrike" kern="1200" cap="none" spc="0" normalizeH="0" baseline="0" noProof="0" dirty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CN" sz="2400" b="0" i="1" u="none" strike="noStrike" kern="1200" cap="none" spc="0" normalizeH="0" baseline="0" noProof="0" dirty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US" altLang="zh-CN" sz="2400" b="0" i="1" u="none" strike="noStrike" kern="1200" cap="none" spc="0" normalizeH="0" baseline="0" noProof="0" dirty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400" b="0" i="1" u="none" strike="noStrike" kern="1200" cap="none" spc="0" normalizeH="0" baseline="0" noProof="0" dirty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altLang="zh-CN" sz="2400" b="0" i="1" u="none" strike="noStrike" kern="1200" cap="none" spc="0" normalizeH="0" baseline="0" noProof="0" dirty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400" b="0" i="1" u="none" strike="noStrike" kern="1200" cap="none" spc="0" normalizeH="0" baseline="0" noProof="0" dirty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kumimoji="0" lang="en-US" altLang="zh-CN" sz="2400" b="0" i="1" u="none" strike="noStrike" kern="1200" cap="none" spc="0" normalizeH="0" baseline="0" noProof="0" dirty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kumimoji="0" lang="en-US" altLang="zh-CN" sz="2400" b="0" i="1" u="none" strike="noStrike" kern="1200" cap="none" spc="0" normalizeH="0" baseline="0" noProof="0" dirty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400" b="0" i="1" u="none" strike="noStrike" kern="1200" cap="none" spc="0" normalizeH="0" baseline="0" noProof="0" dirty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kumimoji="0" lang="en-US" altLang="zh-CN" sz="2400" b="0" i="1" u="none" strike="noStrike" kern="1200" cap="none" spc="0" normalizeH="0" baseline="0" noProof="0" dirty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altLang="zh-CN" sz="2400" b="0" i="1" u="none" strike="noStrike" kern="1200" cap="none" spc="0" normalizeH="0" baseline="0" noProof="0" dirty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zh-CN" sz="2400" b="0" i="0" u="none" strike="noStrike" kern="1200" cap="none" spc="0" normalizeH="0" baseline="0" noProof="0" dirty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kumimoji="0" lang="en-US" altLang="zh-CN" sz="2400" b="0" i="1" u="none" strike="noStrike" kern="1200" cap="none" spc="0" normalizeH="0" baseline="0" noProof="0" dirty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2400" b="0" i="1" u="none" strike="noStrike" kern="1200" cap="none" spc="0" normalizeH="0" baseline="0" noProof="0" dirty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kumimoji="0" lang="en-US" altLang="zh-CN" sz="2400" b="0" i="1" u="none" strike="noStrike" kern="1200" cap="none" spc="0" normalizeH="0" baseline="0" noProof="0" dirty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altLang="zh-CN" sz="2400" b="0" i="1" u="none" strike="noStrike" kern="1200" cap="none" spc="0" normalizeH="0" baseline="0" noProof="0" dirty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2400" b="0" i="1" u="none" strike="noStrike" kern="1200" cap="none" spc="0" normalizeH="0" baseline="0" noProof="0" dirty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kumimoji="0" lang="en-US" altLang="zh-CN" sz="2400" b="0" i="1" u="none" strike="noStrike" kern="1200" cap="none" spc="0" normalizeH="0" baseline="0" noProof="0" dirty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⟨</m:t>
                          </m:r>
                          <m:sSub>
                            <m:sSubPr>
                              <m:ctrlPr>
                                <a:rPr kumimoji="0" lang="en-US" altLang="zh-CN" sz="2400" b="0" i="1" u="none" strike="noStrike" kern="1200" cap="none" spc="0" normalizeH="0" baseline="0" noProof="0" dirty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0" i="1" u="none" strike="noStrike" kern="1200" cap="none" spc="0" normalizeH="0" baseline="0" noProof="0" dirty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altLang="zh-CN" sz="2400" b="0" i="1" u="none" strike="noStrike" kern="1200" cap="none" spc="0" normalizeH="0" baseline="0" noProof="0" dirty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altLang="zh-CN" sz="2400" b="0" i="1" u="none" strike="noStrike" kern="1200" cap="none" spc="0" normalizeH="0" baseline="0" noProof="0" dirty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)⟩</m:t>
                          </m:r>
                        </m:e>
                      </m:nary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4">
                <a:extLst>
                  <a:ext uri="{FF2B5EF4-FFF2-40B4-BE49-F238E27FC236}">
                    <a16:creationId xmlns:a16="http://schemas.microsoft.com/office/drawing/2014/main" id="{D4BFFB6F-A007-9DD0-765F-6AA71526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348" y="5202785"/>
                <a:ext cx="5256584" cy="1062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5F1AA4-5EAF-E4A6-EB66-E84D51347645}"/>
                  </a:ext>
                </a:extLst>
              </p:cNvPr>
              <p:cNvSpPr txBox="1"/>
              <p:nvPr/>
            </p:nvSpPr>
            <p:spPr>
              <a:xfrm>
                <a:off x="8038628" y="4077072"/>
                <a:ext cx="3456384" cy="612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800" b="0" i="0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5F1AA4-5EAF-E4A6-EB66-E84D5134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628" y="4077072"/>
                <a:ext cx="3456384" cy="612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20FEB-0D7D-8441-D8F7-FE48EAED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B58F2-73D8-C7A5-EA7A-D59DD58D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460956" cy="1067168"/>
          </a:xfrm>
        </p:spPr>
        <p:txBody>
          <a:bodyPr>
            <a:norm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Example </a:t>
            </a:r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2: OPE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 divergence </a:t>
            </a:r>
            <a:r>
              <a:rPr lang="en-US" altLang="zh-CN" sz="1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(JHEP 08 (2025) 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46E160-7720-2B69-F780-461C289F8E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Another example: the large-N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quartic model. NLP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b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].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b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 of the two-point correlator</a:t>
                </a:r>
                <a:r>
                  <a:rPr lang="en-US" altLang="zh-CN" sz="22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2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sz="2200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altLang="zh-CN" sz="22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sz="22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altLang="zh-CN" sz="22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CN" sz="22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2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CN" altLang="en-US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𝕀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)⟨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altLang="zh-CN" sz="22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2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2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200" b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CN" altLang="en-US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𝕀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coefficient function of the identity operator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Perturbative  (both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g) with </a:t>
                </a: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IR divergences.  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Cancel with UV ambiguities of the condensates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20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2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altLang="zh-CN" sz="2200" b="0" i="0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 dirty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200" i="1" dirty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i="1" dirty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sz="2200" i="1" dirty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2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are the non-trivial operators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Mixing to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though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2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 startAt="3"/>
                </a:pP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OPE </a:t>
                </a:r>
                <a:r>
                  <a:rPr lang="en-US" altLang="zh-CN" sz="22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is factorially divergent.</a:t>
                </a:r>
                <a:r>
                  <a:rPr lang="en-US" altLang="zh-CN" sz="22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Factorial growths cancel between operators and coefficient functions </a:t>
                </a:r>
                <a:r>
                  <a:rPr lang="en-US" altLang="zh-CN" sz="2200" i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off-diagonally.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0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sz="20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sup>
                    </m:sSup>
                    <m:r>
                      <a:rPr lang="en-US" altLang="zh-CN" sz="20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2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46E160-7720-2B69-F780-461C289F8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3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Tx/>
          <a:buSzPct val="100000"/>
          <a:buFontTx/>
          <a:buNone/>
          <a:tabLst/>
          <a:defRPr kumimoji="0" sz="1800" b="0" i="0" u="none" strike="noStrike" kern="1200" cap="none" spc="0" normalizeH="0" baseline="0" noProof="0" dirty="0">
            <a:ln>
              <a:solidFill>
                <a:srgbClr val="FFC000"/>
              </a:solidFill>
            </a:ln>
            <a:solidFill>
              <a:srgbClr val="FFC000"/>
            </a:solidFill>
            <a:effectLst/>
            <a:uLnTx/>
            <a:uFillTx/>
            <a:latin typeface="CMR9"/>
            <a:ea typeface="Microsoft YaHei UI" panose="020B0503020204020204" pitchFamily="34" charset="-122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5_TF02804846_TF02804846" id="{118C6178-8627-4F1A-8ADE-4D23F9B5C89B}" vid="{47D4BC64-CC5E-41E6-96A6-68E3DA472C92}"/>
    </a:ext>
  </a:extLst>
</a:theme>
</file>

<file path=ppt/theme/theme2.xml><?xml version="1.0" encoding="utf-8"?>
<a:theme xmlns:a="http://schemas.openxmlformats.org/drawingml/2006/main" name="办公室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TM03457515[[fn=风景]]</Template>
  <TotalTime>11731</TotalTime>
  <Words>2778</Words>
  <Application>Microsoft Office PowerPoint</Application>
  <PresentationFormat>自定义</PresentationFormat>
  <Paragraphs>202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CMR9</vt:lpstr>
      <vt:lpstr>Microsoft YaHei UI</vt:lpstr>
      <vt:lpstr>Arial</vt:lpstr>
      <vt:lpstr>Californian FB</vt:lpstr>
      <vt:lpstr>Cambria Math</vt:lpstr>
      <vt:lpstr>Consolas</vt:lpstr>
      <vt:lpstr>Monotype Corsiva</vt:lpstr>
      <vt:lpstr>黑板 16 x 9</vt:lpstr>
      <vt:lpstr>O(N) NLSM from O(N) quartic model: OPE, condensates and renormalons</vt:lpstr>
      <vt:lpstr>Outline</vt:lpstr>
      <vt:lpstr>Introduction</vt:lpstr>
      <vt:lpstr>Introduction</vt:lpstr>
      <vt:lpstr>Introduction</vt:lpstr>
      <vt:lpstr>Introduction</vt:lpstr>
      <vt:lpstr>Behavior near UV fixed-point</vt:lpstr>
      <vt:lpstr>Example 1: coefficient functions in a supper-renormalizable QFT</vt:lpstr>
      <vt:lpstr>Example 2: OPE divergence (JHEP 08 (2025) 014)</vt:lpstr>
      <vt:lpstr>Marginal asymptotics </vt:lpstr>
      <vt:lpstr>Marginal asymptotics: free-energies</vt:lpstr>
      <vt:lpstr>Marginal asymptotics: large-N for correlator</vt:lpstr>
      <vt:lpstr>Outline</vt:lpstr>
      <vt:lpstr>Perturbative and non-perturbative NLSM</vt:lpstr>
      <vt:lpstr>Large-N expansion of NLSM</vt:lpstr>
      <vt:lpstr>Large-N two-point correlator</vt:lpstr>
      <vt:lpstr>Large-N trans-series</vt:lpstr>
      <vt:lpstr>OPE calculus for NLSM</vt:lpstr>
      <vt:lpstr>Structure of condensates: LP and NLP</vt:lpstr>
      <vt:lpstr>Summing over the bubbles</vt:lpstr>
      <vt:lpstr>Summing over the bubbles</vt:lpstr>
      <vt:lpstr>Results of the OPE computation</vt:lpstr>
      <vt:lpstr>Outline</vt:lpstr>
      <vt:lpstr>Quartic O(N) model </vt:lpstr>
      <vt:lpstr>Quartic O(N) and NLSM</vt:lpstr>
      <vt:lpstr>NLSM from quartic model  </vt:lpstr>
      <vt:lpstr>NLSM from quartic model : cancelation of UV renormalon </vt:lpstr>
      <vt:lpstr>Conclusion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O(N)</dc:title>
  <dc:subject/>
  <dc:creator>Yizhuang Liu</dc:creator>
  <cp:keywords/>
  <dc:description/>
  <cp:lastModifiedBy>Yizhuang Liu</cp:lastModifiedBy>
  <cp:revision>383</cp:revision>
  <dcterms:created xsi:type="dcterms:W3CDTF">2020-09-04T03:50:01Z</dcterms:created>
  <dcterms:modified xsi:type="dcterms:W3CDTF">2026-07-06T10:52:05Z</dcterms:modified>
  <cp:category/>
</cp:coreProperties>
</file>