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60" r:id="rId3"/>
    <p:sldId id="438" r:id="rId4"/>
    <p:sldId id="489" r:id="rId5"/>
    <p:sldId id="487" r:id="rId6"/>
    <p:sldId id="452" r:id="rId7"/>
    <p:sldId id="456" r:id="rId8"/>
    <p:sldId id="457" r:id="rId9"/>
    <p:sldId id="458" r:id="rId10"/>
    <p:sldId id="459" r:id="rId11"/>
    <p:sldId id="453" r:id="rId12"/>
    <p:sldId id="461" r:id="rId13"/>
    <p:sldId id="462" r:id="rId14"/>
    <p:sldId id="464" r:id="rId15"/>
    <p:sldId id="465" r:id="rId16"/>
    <p:sldId id="463" r:id="rId17"/>
    <p:sldId id="466" r:id="rId18"/>
    <p:sldId id="488" r:id="rId19"/>
    <p:sldId id="467" r:id="rId20"/>
    <p:sldId id="468" r:id="rId21"/>
    <p:sldId id="469" r:id="rId22"/>
    <p:sldId id="470" r:id="rId23"/>
    <p:sldId id="472" r:id="rId24"/>
    <p:sldId id="473" r:id="rId25"/>
    <p:sldId id="474" r:id="rId26"/>
    <p:sldId id="475" r:id="rId27"/>
    <p:sldId id="480" r:id="rId28"/>
    <p:sldId id="476" r:id="rId29"/>
    <p:sldId id="478" r:id="rId30"/>
    <p:sldId id="477" r:id="rId31"/>
    <p:sldId id="481" r:id="rId32"/>
    <p:sldId id="483" r:id="rId33"/>
    <p:sldId id="485" r:id="rId34"/>
    <p:sldId id="479" r:id="rId35"/>
    <p:sldId id="486" r:id="rId36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zhuang Liu" initials="YL" lastIdx="1" clrIdx="0">
    <p:extLst>
      <p:ext uri="{19B8F6BF-5375-455C-9EA6-DF929625EA0E}">
        <p15:presenceInfo xmlns:p15="http://schemas.microsoft.com/office/powerpoint/2012/main" userId="f68ebb4eb9380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1EE"/>
    <a:srgbClr val="F2F2F2"/>
    <a:srgbClr val="66CFEE"/>
    <a:srgbClr val="FF7C80"/>
    <a:srgbClr val="8167D0"/>
    <a:srgbClr val="672FD1"/>
    <a:srgbClr val="CF3131"/>
    <a:srgbClr val="FF0066"/>
    <a:srgbClr val="FF717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4020" autoAdjust="0"/>
  </p:normalViewPr>
  <p:slideViewPr>
    <p:cSldViewPr>
      <p:cViewPr varScale="1">
        <p:scale>
          <a:sx n="88" d="100"/>
          <a:sy n="88" d="100"/>
        </p:scale>
        <p:origin x="1578" y="3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B349-F2EE-40B7-9A96-7F76E2326DF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2026/2/5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9AF599-AE6F-4E1C-94D1-C707F302C5B5}" type="datetime1">
              <a:rPr lang="zh-CN" altLang="en-US" smtClean="0"/>
              <a:pPr/>
              <a:t>2026/2/5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F2A70B-78F2-4DCF-B53B-C990D2FAFB8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8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CD235-BA2D-A195-481E-13668139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3CF1AC-A29C-E87A-22FC-AE382FECC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183F27-6791-F5B1-788A-62A37A1D0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37F217-C2A2-7D7D-8145-F38FC0332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3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ACF6A5-CA30-4724-8A74-55B65EA2DB8E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9B0CA52-F532-4FDA-A3F9-4BF9C8E5C82E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486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7772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0058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344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AE51B8-C16C-4D58-B4E7-426249342FB6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5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7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642744-2BC1-482F-8D65-D67812FCF761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7C6E4D-621D-4515-8831-14D98E9F728C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63600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157F41-EA24-4D6C-B76B-51104A4FF3D3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41E27CD-26C5-4927-9077-9E87DDF8ECF7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0B1C2-D5D7-4DF1-B631-6247EDFA3201}" type="datetime1">
              <a:rPr lang="zh-CN" altLang="en-US" noProof="0" smtClean="0"/>
              <a:t>2026/2/5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6D0992-68C0-47A5-BA2C-3DDCADB492E0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9FDE26-7774-42D9-B09F-897A3804FF77}" type="datetime1">
              <a:rPr lang="zh-CN" altLang="en-US" smtClean="0"/>
              <a:t>2026/2/5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3212" y="6400801"/>
            <a:ext cx="13962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03606D-7858-4AA2-9E18-693315C12F6C}" type="datetime1">
              <a:rPr lang="zh-CN" altLang="en-US" noProof="0" smtClean="0"/>
              <a:t>2026/2/5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7868" y="1556792"/>
            <a:ext cx="9433048" cy="1728192"/>
          </a:xfrm>
        </p:spPr>
        <p:txBody>
          <a:bodyPr rtlCol="0"/>
          <a:lstStyle/>
          <a:p>
            <a:pPr rtl="0"/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Decay of structure-function-type correlators in the forward limit 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0B31C-80FB-584E-82F2-8894EDD4B108}"/>
              </a:ext>
            </a:extLst>
          </p:cNvPr>
          <p:cNvSpPr txBox="1"/>
          <p:nvPr/>
        </p:nvSpPr>
        <p:spPr>
          <a:xfrm>
            <a:off x="3718148" y="5085184"/>
            <a:ext cx="2850460" cy="122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</a:rPr>
              <a:t>Yizhuang Liu, UJ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</a:rPr>
              <a:t>6.Feb.2026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B1215-EA33-ACE5-A534-40229F9E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878F09-15A3-37A8-0A10-9CE21983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31EC0-6876-5A36-8A25-59BB3DC6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I:  Introduction</a:t>
            </a:r>
          </a:p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II: General arguments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III: Several examples</a:t>
            </a:r>
          </a:p>
        </p:txBody>
      </p:sp>
    </p:spTree>
    <p:extLst>
      <p:ext uri="{BB962C8B-B14F-4D97-AF65-F5344CB8AC3E}">
        <p14:creationId xmlns:p14="http://schemas.microsoft.com/office/powerpoint/2010/main" val="39046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2DFCAA-D2BB-4875-A8F9-19DA7E2790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b="0" i="1" dirty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2DFCAA-D2BB-4875-A8F9-19DA7E279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first consider the correlator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acc>
                      <m:accPr>
                        <m:chr m:val="⃗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  <m:acc>
                      <m:accPr>
                        <m:chr m:val="⃗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=0⟩</m:t>
                    </m:r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/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external state has a mass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/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intermediate states that can be inserted between the two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one assume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Δm</m:t>
                    </m:r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/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vacuum contribution 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m:rPr>
                            <m:sty m:val="p"/>
                          </m:rPr>
                          <a:rPr lang="en-US" altLang="zh-CN" sz="22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rad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would like to show the following </a:t>
                </a:r>
              </a:p>
              <a:p>
                <a:pPr marL="0" indent="0" algn="ctr">
                  <a:buNone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d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6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Ce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6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m:rPr>
                            <m:lit/>
                          </m:rPr>
                          <a:rPr lang="en-US" altLang="zh-CN" sz="26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altLang="zh-CN" sz="26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lit/>
                          </m:r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.</a:t>
                </a:r>
              </a:p>
              <a:p>
                <a:pPr marL="274320" lvl="1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coefficient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of the exponential is bounded by power-laws.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B99B4-F5C1-BAD6-81AC-36A27A8F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EAAA5BC-86A3-BD44-7046-A84CE326E6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EAAA5BC-86A3-BD44-7046-A84CE326E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31F95-7B73-3C27-7F77-56C763B3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657184" cy="51220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This is </a:t>
            </a:r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fornian FB" panose="0207040306080B030204" pitchFamily="18" charset="0"/>
              </a:rPr>
              <a:t>non-trivial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, as one can see from the “cut representations” in perturbative computations. Different cuts/particle numbers conspire to achieve the exponential decay. 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5" name="图片 4" descr="图示, 示意图&#10;&#10;AI 生成的内容可能不正确。">
            <a:extLst>
              <a:ext uri="{FF2B5EF4-FFF2-40B4-BE49-F238E27FC236}">
                <a16:creationId xmlns:a16="http://schemas.microsoft.com/office/drawing/2014/main" id="{6A18FA04-9FC0-64AD-7E6D-7EFD7F40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068960"/>
            <a:ext cx="5086502" cy="30297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CDE10D-E84B-CB8B-9B26-DB986D639B8E}"/>
              </a:ext>
            </a:extLst>
          </p:cNvPr>
          <p:cNvSpPr txBox="1"/>
          <p:nvPr/>
        </p:nvSpPr>
        <p:spPr>
          <a:xfrm>
            <a:off x="5637007" y="2759336"/>
            <a:ext cx="6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5C954BE-4D60-5731-D6BC-23018E0ACE7F}"/>
                  </a:ext>
                </a:extLst>
              </p:cNvPr>
              <p:cNvSpPr txBox="1"/>
              <p:nvPr/>
            </p:nvSpPr>
            <p:spPr>
              <a:xfrm>
                <a:off x="6814493" y="3140968"/>
                <a:ext cx="4824536" cy="199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This two-particle cut itself does not decay exponentially. </a:t>
                </a:r>
              </a:p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Real singularity: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𝑃</m:t>
                        </m:r>
                      </m:e>
                    </m:acc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=±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. </a:t>
                </a:r>
              </a:p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Finaly state singularity, cancellation after summing over cuts.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5C954BE-4D60-5731-D6BC-23018E0A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93" y="3140968"/>
                <a:ext cx="4824536" cy="1998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C72EA-613F-7CF0-FC03-C38030EE3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E03B81-2CED-96EE-5D0A-BD07E3623F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E03B81-2CED-96EE-5D0A-BD07E3623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F38430-E446-72DF-E152-62ED0BC56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Step 1 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+"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⟨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"+</m:t>
                    </m:r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second terms is a “two particle cut” for the “crossed channel” of the vacuum contribution. It is defined in the sense of correlation function.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kumimoji="0" lang="en-US" altLang="zh-CN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still separated , in the sense of Fourier analysis, from the external state by a new mass gap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lit/>
                      </m:rP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</m:e>
                    </m:func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separation is to guarantee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part of the correlator is symmetric under permutation in space-like region.</a:t>
                </a:r>
              </a:p>
              <a:p>
                <a:pPr marL="0" indent="0">
                  <a:buNone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F38430-E446-72DF-E152-62ED0BC56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片包含 形状&#10;&#10;AI 生成的内容可能不正确。">
            <a:extLst>
              <a:ext uri="{FF2B5EF4-FFF2-40B4-BE49-F238E27FC236}">
                <a16:creationId xmlns:a16="http://schemas.microsoft.com/office/drawing/2014/main" id="{3AD48245-A93B-96EC-3E06-681913BF1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596" y="4653136"/>
            <a:ext cx="3363910" cy="20353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CE68AFD-D791-4CD2-17E9-39C0C36F883B}"/>
              </a:ext>
            </a:extLst>
          </p:cNvPr>
          <p:cNvSpPr txBox="1"/>
          <p:nvPr/>
        </p:nvSpPr>
        <p:spPr>
          <a:xfrm>
            <a:off x="5374332" y="5949280"/>
            <a:ext cx="23042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  <a:ea typeface="Microsoft YaHei UI" panose="020B0503020204020204" pitchFamily="34" charset="-122"/>
              </a:rPr>
              <a:t>Tree-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level intuition of the construction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4354-7EF5-6B0F-5E20-AEF94076E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CE80460-ECA3-D1B0-3033-49ECD9BAEC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CE80460-ECA3-D1B0-3033-49ECD9BA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E28C2F-5F53-3AF5-789D-DADF8E859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Step 2: Analytic continuation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&gt;0, </m:t>
                    </m:r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m:rPr>
                        <m:lit/>
                      </m:rP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&lt;0,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kumimoji="0" lang="zh-CN" altLang="en-US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𝕀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Ω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+"</m:t>
                    </m:r>
                    <m:d>
                      <m:dPr>
                        <m:begChr m:val="|"/>
                        <m:endChr m:val="⟩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,−</m:t>
                        </m:r>
                        <m:acc>
                          <m:accPr>
                            <m:chr m:val="⃗"/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⟨</m:t>
                    </m:r>
                    <m:acc>
                      <m:accPr>
                        <m:chr m:val="⃗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</m:acc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,−</m:t>
                    </m:r>
                    <m:acc>
                      <m:accPr>
                        <m:chr m:val="⃗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</m:acc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"+</m:t>
                    </m:r>
                    <m:sSubSup>
                      <m:sSub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≥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&gt;0, </m:t>
                    </m:r>
                    <m:sSub>
                      <m:sSub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func>
                      <m:func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CN" sz="1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rgbClr val="FFC000"/>
                                      </a:solidFill>
                                    </a:ln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ln>
                                                  <a:solidFill>
                                                    <a:srgbClr val="FFC000"/>
                                                  </a:solidFill>
                                                </a:ln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ln>
                                                  <a:solidFill>
                                                    <a:srgbClr val="FFC000"/>
                                                  </a:solidFill>
                                                </a:ln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ln>
                                                  <a:solidFill>
                                                    <a:srgbClr val="FFC000"/>
                                                  </a:solidFill>
                                                </a:ln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zh-CN" sz="1800" b="0" i="1" smtClean="0">
                                                <a:ln>
                                                  <a:solidFill>
                                                    <a:srgbClr val="FFC000"/>
                                                  </a:solidFill>
                                                </a:ln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b="0" i="1" smtClean="0">
                                                <a:ln>
                                                  <a:solidFill>
                                                    <a:srgbClr val="FFC000"/>
                                                  </a:solidFill>
                                                </a:ln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i="1" smtClean="0">
                                            <a:ln>
                                              <a:solidFill>
                                                <a:srgbClr val="FFC000"/>
                                              </a:solidFill>
                                            </a:ln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e>
                                    </m:d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n>
                                          <a:solidFill>
                                            <a:srgbClr val="FFC000"/>
                                          </a:solidFill>
                                        </a:ln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CN" sz="1800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func>
                  </m:oMath>
                </a14:m>
                <a:endParaRPr lang="en-US" altLang="zh-CN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&lt;0,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altLang="zh-CN" sz="1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1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func>
                      <m:funcPr>
                        <m:ctrlP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18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sz="1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)+ </m:t>
                        </m:r>
                        <m:r>
                          <a:rPr lang="en-US" altLang="zh-CN" sz="1800" b="0" i="1" dirty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acc>
                          <m:accPr>
                            <m:chr m:val="⃗"/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1800" b="0" i="1" dirty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 dirty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altLang="zh-CN" sz="1800" b="0" i="1" dirty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endChr m:val="⟩"/>
                                <m:ctrlPr>
                                  <a:rPr lang="en-US" altLang="zh-CN" sz="1800" b="0" i="1" dirty="0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altLang="zh-CN" sz="1800" b="0" i="1" dirty="0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dirty="0" smtClean="0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1800" b="0" i="1" dirty="0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func>
                  </m:oMath>
                </a14:m>
                <a:endParaRPr lang="en-US" altLang="zh-CN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Due to the spectral-condition/power-law bonds of spectral distributions, the colored terms are analytic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 the lower and upper half-planes.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the end , one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ℍ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ℍ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E28C2F-5F53-3AF5-789D-DADF8E859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4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647BB-9321-1A0C-C28B-5B2446C1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55547E6-8DBD-8B16-8ABD-5AEF5ABDBF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55547E6-8DBD-8B16-8ABD-5AEF5ABDB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FD74E1-AC2A-0E61-2F9C-DD9E4DE75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Step 3: Glue them together.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&lt;|</m:t>
                    </m:r>
                    <m:acc>
                      <m:accPr>
                        <m:chr m:val="⃗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.(</a:t>
                </a:r>
                <a:r>
                  <a:rPr lang="en-US" altLang="zh-CN" b="1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locality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This implies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&lt;|</m:t>
                    </m:r>
                    <m:acc>
                      <m:accPr>
                        <m:chr m:val="⃗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 </a:t>
                </a:r>
              </a:p>
              <a:p>
                <a:pPr lvl="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 such,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rgbClr val="FFC000"/>
                              </a:solidFill>
                            </a:ln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glued together along the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space-like bridge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into a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single analytic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Edge of the wedge theorem.</a:t>
                </a:r>
              </a:p>
              <a:p>
                <a:pPr lvl="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Properties of the function 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Branch cut along the time-like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−∞,−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,+∞</m:t>
                        </m:r>
                      </m:e>
                    </m:d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Short distance singularities near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=±|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bounded by power-law.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Exponential decay in the Euclidean time direction </a:t>
                </a:r>
              </a:p>
              <a:p>
                <a:pPr marL="274320" lvl="1" indent="0">
                  <a:buNone/>
                </a:pPr>
                <a:r>
                  <a:rPr lang="en-US" altLang="zh-CN" sz="22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200" b="0" i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  <m:d>
                              <m:d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  Only here, we need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FD74E1-AC2A-0E61-2F9C-DD9E4DE75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9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0E3B-3FD4-0A24-3DDD-CA9A84DD5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DB6E87D-1A20-4FB5-2819-13980778E1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DB6E87D-1A20-4FB5-2819-13980778E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8636E7-AA41-89AE-E5B5-779BF0BE5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Step 4: Transfer the decay from imaginary time to the space-like direction.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basic idea is the Jesen’s formula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func>
                          </m:e>
                        </m:nary>
                      </m:e>
                    </m:func>
                    <m:nary>
                      <m:naryPr>
                        <m:chr m:val="∑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zeros of the analytic function with the circle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Norm-logarithms of analytic function are sub-harmonic. Presence of zeros only makes norms smaller.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the larges circle around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To better use the decay at larger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one can introduce a conformal transform.</a:t>
                </a: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8636E7-AA41-89AE-E5B5-779BF0BE5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0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C6216-A4E3-7FCD-A739-C8F35278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2BD5347-343E-2D9A-E59E-07C00BF5B1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First case: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36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, heavy intermediate states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2BD5347-343E-2D9A-E59E-07C00BF5B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9916" y="404664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CD1B26-E53A-F1F2-EA64-1766DB359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Step 4: Transfer the decay to the space-like direction.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conformal transform: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2|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maps the inside of the unit circle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-plane to the cut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-plane.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Near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moves to infinity in the upper and lower half-planes.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Using the Jensen’s formula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-plane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take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limit leads to the desired bound.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Conclusion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  <m:d>
                          <m:dPr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kumimoji="0" lang="en-US" altLang="zh-CN" sz="2400" b="0" i="1" u="none" strike="noStrike" kern="1200" cap="none" spc="0" normalizeH="0" baseline="0" noProof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altLang="zh-CN" sz="2400" b="0" i="1" u="none" strike="noStrike" kern="1200" cap="none" spc="0" normalizeH="0" baseline="0" noProof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Δ</m:t>
                        </m:r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includes powers and logs.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CD1B26-E53A-F1F2-EA64-1766DB359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01D1E-7B63-EA78-022E-E4A79B5F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1B90F-F12D-9748-F6E7-BA300AB5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404664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First case: summarize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BF90A5-2465-8B9A-9D96-5CBCC309A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Transmuting the decay in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imaginary-time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direction to space-like direction. 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Space-like separation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acc>
                      <m:accPr>
                        <m:chr m:val="⃗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) is deeply inside the domain of analyticity in the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complex time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and surrounded by a region with a large mean imaginary-time of the order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(|</m:t>
                    </m:r>
                    <m:acc>
                      <m:accPr>
                        <m:chr m:val="⃗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Norm-logarithm of analytic functions are sub-harmonic (Jesen’s formula)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major difference to the </a:t>
                </a:r>
                <a:r>
                  <a:rPr lang="en-US" altLang="zh-CN" sz="2200" i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Commun.Math. Phys. 97, 461–463 (1985)</a:t>
                </a:r>
                <a:r>
                  <a:rPr lang="en-US" altLang="zh-CN" i="1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 the need to complete the vacuum terms</a:t>
                </a:r>
                <a14:m>
                  <m:oMath xmlns:m="http://schemas.openxmlformats.org/officeDocument/2006/math">
                    <m:r>
                      <a:rPr lang="en-US" altLang="zh-CN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𝑖𝑚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that is permutation symmetric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completion only adds to the original vacuum contributions, terms that are higher in energy in the sense of Fourier decomposition .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0)</m:t>
                    </m:r>
                    <m:r>
                      <a:rPr lang="en-US" altLang="zh-CN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refer to this procedure as “locality-completion” .     </a:t>
                </a: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BF90A5-2465-8B9A-9D96-5CBCC309A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7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62687-620B-271F-CB09-67BD6EED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2E93-528D-9E67-0068-EF1B2CD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404664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Second case: light one-particle intermediate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374A3B-DA42-275D-32A1-96E48531C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now consider the following situation: in the spectral decomposition, there can be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Single-particle intermediate states with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that might be close or even equal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But for two particles and higher, the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significantly larger than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We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lit/>
                      </m:rPr>
                      <a:rPr lang="en-US" altLang="zh-CN" sz="2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zh-CN" sz="2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altLang="zh-CN" sz="24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4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condition is reasonable.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can show the exponential decay holds in this case as well.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374A3B-DA42-275D-32A1-96E48531C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7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B6F4-7BC9-A2A5-065D-96FCE5B0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5985A-3D4A-89A4-528B-EAB7EA4F6EA3}"/>
              </a:ext>
            </a:extLst>
          </p:cNvPr>
          <p:cNvSpPr txBox="1"/>
          <p:nvPr/>
        </p:nvSpPr>
        <p:spPr>
          <a:xfrm>
            <a:off x="1701924" y="1124744"/>
            <a:ext cx="8424936" cy="166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  <a:cs typeface="+mn-cs"/>
              </a:rPr>
              <a:t>This work is based on the recent collaboration with Xiangdong Ji and Yushan Su.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  <a:cs typeface="+mn-cs"/>
              </a:rPr>
              <a:t>The paper is 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  <a:cs typeface="+mn-cs"/>
              </a:rPr>
              <a:t>2601.12189</a:t>
            </a:r>
          </a:p>
        </p:txBody>
      </p:sp>
    </p:spTree>
    <p:extLst>
      <p:ext uri="{BB962C8B-B14F-4D97-AF65-F5344CB8AC3E}">
        <p14:creationId xmlns:p14="http://schemas.microsoft.com/office/powerpoint/2010/main" val="20756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A556-CF96-6886-BD98-B68B9B6C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89413-222B-EE3D-A034-43C37D66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404664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Second case: light one-particle intermediate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77D1C8-DCC6-9A07-27C1-B65185039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Spectral decomposition of one-particle form factor 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Large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power-law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“cut” 1-particle contribution to the correlator</a:t>
                </a:r>
              </a:p>
              <a:p>
                <a:pPr marL="0" indent="0" algn="ctr">
                  <a:buNone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</a:t>
                </a:r>
              </a:p>
              <a:p>
                <a:pPr marL="274320" lvl="1" indent="0">
                  <a:buNone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where one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B77D1C8-DCC6-9A07-27C1-B65185039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6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A61A1-89C5-7E95-4BC9-23FC6D9D3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2206E-8FD2-EE4F-740E-B6513DE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404664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Second case: light one-particle intermediate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055C41-01E2-6F6A-56E4-CADE763F13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 naïve cut integral for one-particle intermediate states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Unfortunately, the cut-integral here does not decay exponentially in general 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This is because space-like commutativity is not true for this cut.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To restore local-commutativity, we can add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two and three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particle cuts that are at least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 energy. Cut integral back to Feynman integral plus the crossed channel.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055C41-01E2-6F6A-56E4-CADE763F1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8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5AAF-4D51-389E-9D05-3BBF3442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7D8FE-77F7-F2F4-932C-203B76EA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32656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Second case: light one-particle intermediate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79356E-E3BC-432C-A442-260973C93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 naïve cut integral for one-particle intermediate states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zh-CN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rgbClr val="7E91EE"/>
                                              </a:solidFill>
                                            </a:ln>
                                            <a:solidFill>
                                              <a:srgbClr val="7E91E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rgbClr val="7E91EE"/>
                                              </a:solidFill>
                                            </a:ln>
                                            <a:solidFill>
                                              <a:srgbClr val="7E91E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Method to restore locality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2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Cut-integral 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back to Feynman-integral </a:t>
                </a:r>
              </a:p>
              <a:p>
                <a:pPr marL="0" indent="0" algn="ctr">
                  <a:buNone/>
                </a:pPr>
                <a:r>
                  <a:rPr lang="en-US" altLang="zh-CN" sz="20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rad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f>
                      <m:f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Add crossed channel &amp;&amp; use Wightman prescription.</a:t>
                </a:r>
              </a:p>
              <a:p>
                <a:pPr marL="0" indent="0" algn="ctr">
                  <a:buNone/>
                </a:pP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corresponds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ordering, 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for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79356E-E3BC-432C-A442-260973C93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10330-5FC5-AADC-4D34-7071FB70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8B8DA-7102-3A43-9511-15F1D127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404664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Second case: light one-particle intermediate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4268BE-ED36-ADBA-931C-512CDE148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Locality completed one-particle contributions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Continued to lower and upper half-planes. Glued together at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along the space-like bridge as before.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 a result of the construction, the correlator allows the decomposition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Modified high-particle contributions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with a new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Δm</m:t>
                        </m:r>
                        <m: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 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The same method.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modified one-particle contribution will be bounded by explicit computation 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4268BE-ED36-ADBA-931C-512CDE148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9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EE9E8-677E-73C8-A569-C0EA4A0F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79E7C-3B98-33EB-F8FC-DFB8C41F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404664"/>
            <a:ext cx="9649072" cy="9361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Second case: light one-particle intermediate states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FC9C0C-D976-8BDA-171E-C3DDFB683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556792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can be bounded by performing the Feynman integrals explicitly. The exponential decay always exists .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e>
                                    </m:d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sSubSup>
                              <m:sSub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,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a more complicate function. We refer to our paper for explicit form.  Suppressed at large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decay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part can only increase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FC9C0C-D976-8BDA-171E-C3DDFB683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556792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E5CE9-60B0-249A-5E9E-07DD529B8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D4AD76A-8BD2-7642-07B5-7EAC0AD2D0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More general case: all order bounds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36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D4AD76A-8BD2-7642-07B5-7EAC0AD2D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34E0090-5B44-1580-D910-6DA05CE26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To cover the more general cases (large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&amp;&amp; multi-particle intermediate states), one can use the following observations.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There is the following spectral decomposition for general local correlator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6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CN" sz="26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6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unc>
                        <m:funcPr>
                          <m:ctrl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⃗"/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2600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sz="2600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func>
                      <m:r>
                        <a:rPr lang="en-US" altLang="zh-CN" sz="26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nary>
                        <m:naryPr>
                          <m:ctrl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600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600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|)</m:t>
                          </m:r>
                        </m:e>
                      </m:nary>
                      <m:r>
                        <a:rPr lang="en-US" altLang="zh-CN" sz="26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Compact support in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Decay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∈[−1,1]</m:t>
                            </m:r>
                          </m:lim>
                        </m:limLow>
                      </m:fName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: exponential decay.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: algebraic decay in general 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2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one shows the decay,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 .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34E0090-5B44-1580-D910-6DA05CE26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41D0-CB75-638B-95B0-17B132B1F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ED6537A-99D6-911C-CAAB-DAB9BE686A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More general case: all order bounds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36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ED6537A-99D6-911C-CAAB-DAB9BE686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507D8F-33F9-3ECF-BFCF-8E95C8CC3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can show this to all orders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type theories, using parametric representations and properties of the </a:t>
                </a:r>
                <a:r>
                  <a:rPr lang="en-US" altLang="zh-CN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Zymanzik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polynomials.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Nakanish inequalities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are important.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the end, one obtains for any Feynman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the following spectral minimal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2√2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We call them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“stability bounds”.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stability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optimal. While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the locality bound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more optimal.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Locality bound saturated by the “forward singularity diagram”.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507D8F-33F9-3ECF-BFCF-8E95C8CC3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81014E7-7AEA-AE03-CB2B-7F5530256FF0}"/>
              </a:ext>
            </a:extLst>
          </p:cNvPr>
          <p:cNvSpPr txBox="1"/>
          <p:nvPr/>
        </p:nvSpPr>
        <p:spPr>
          <a:xfrm>
            <a:off x="5662364" y="5805264"/>
            <a:ext cx="5949064" cy="823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N. Nakanishi, Progress of Theoretical Physics Supplement 18, 1 (1961)</a:t>
            </a:r>
          </a:p>
          <a:p>
            <a: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A. Jaffe, Communications in Mathematical Physics 1, 127 (1965)</a:t>
            </a:r>
            <a:endParaRPr kumimoji="0" lang="zh-CN" altLang="en-US" sz="1800" b="0" i="1" u="none" strike="noStrike" kern="1200" cap="none" spc="0" normalizeH="0" baseline="0" noProof="0" dirty="0">
              <a:ln>
                <a:solidFill>
                  <a:srgbClr val="7E91EE"/>
                </a:solidFill>
              </a:ln>
              <a:solidFill>
                <a:srgbClr val="7E91EE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8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582C-BFA4-A7AC-0DB6-0825604B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0EA44D1-BB7C-41C1-4DC3-C2DC342D72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More general case: all order bounds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36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0EA44D1-BB7C-41C1-4DC3-C2DC342D7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E1CBA0-0D16-D094-4469-B6CA815CD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657184" cy="51220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7" name="图片 6" descr="图片包含 图示&#10;&#10;AI 生成的内容可能不正确。">
            <a:extLst>
              <a:ext uri="{FF2B5EF4-FFF2-40B4-BE49-F238E27FC236}">
                <a16:creationId xmlns:a16="http://schemas.microsoft.com/office/drawing/2014/main" id="{D19732D0-9EE7-833C-E9B1-D27F6FB6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1628800"/>
            <a:ext cx="5781047" cy="432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BC49A7-65B4-B71D-F037-5D93CB032260}"/>
                  </a:ext>
                </a:extLst>
              </p:cNvPr>
              <p:cNvSpPr txBox="1"/>
              <p:nvPr/>
            </p:nvSpPr>
            <p:spPr>
              <a:xfrm>
                <a:off x="6094412" y="2132856"/>
                <a:ext cx="5112568" cy="3653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The exponential decay of the graph G on the left is related to graph polynomials of the contracted graph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acc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MR9"/>
                    <a:ea typeface="Microsoft YaHei UI" panose="020B0503020204020204" pitchFamily="34" charset="-122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on the right.</a:t>
                </a:r>
                <a:r>
                  <a:rPr kumimoji="0" lang="en-US" altLang="zh-CN" sz="2200" b="0" i="0" u="none" strike="noStrike" kern="1200" cap="none" spc="0" normalizeH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</a:t>
                </a:r>
              </a:p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lang="en-US" altLang="zh-CN" sz="220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The crucial exponential is </a:t>
                </a:r>
              </a:p>
              <a:p>
                <a:pPr marR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2200" b="0" i="0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exp</m:t>
                          </m:r>
                        </m:fName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(−</m:t>
                          </m:r>
                          <m:f>
                            <m:f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4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𝑈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kumimoji="0" lang="en-US" altLang="zh-CN" sz="22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Microsoft YaHei UI" panose="020B0503020204020204" pitchFamily="34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22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Microsoft YaHei UI" panose="020B0503020204020204" pitchFamily="34" charset="-122"/>
                                        </a:rPr>
                                        <m:t>𝐺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𝜌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(1−</m:t>
                          </m:r>
                          <m:f>
                            <m:f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CN" altLang="en-US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kumimoji="0" lang="en-US" altLang="zh-CN" sz="22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Microsoft YaHei UI" panose="020B0503020204020204" pitchFamily="34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22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Microsoft YaHei UI" panose="020B0503020204020204" pitchFamily="34" charset="-122"/>
                                        </a:rPr>
                                        <m:t>𝐺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(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𝑥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CN" altLang="en-US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(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𝑥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))</m:t>
                      </m:r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kumimoji="0" lang="en-US" altLang="zh-CN" sz="22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2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</a:rPr>
                                  <m:t>𝐺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≥1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1−</m:t>
                    </m:r>
                    <m:f>
                      <m:fPr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𝒱</m:t>
                            </m:r>
                          </m:e>
                          <m:sub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</a:rPr>
                                  <m:t>𝐺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𝒱</m:t>
                            </m:r>
                          </m:e>
                          <m:sub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≥</m:t>
                    </m:r>
                    <m:f>
                      <m:f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&amp;</m:t>
                    </m:r>
                    <m:f>
                      <m:f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</m:den>
                    </m:f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𝜙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4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)</m:t>
                    </m:r>
                  </m:oMath>
                </a14:m>
                <a:endParaRPr kumimoji="0" lang="en-US" altLang="zh-CN" sz="22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Threshold of the contracted graph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BC49A7-65B4-B71D-F037-5D93CB032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132856"/>
                <a:ext cx="5112568" cy="3653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4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9668A-BE2B-1616-5E56-50D6DB08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7B5B2E2-B744-7E2E-6062-38706EA47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More general case: all order bounds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3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36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36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7B5B2E2-B744-7E2E-6062-38706EA47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1884" y="476672"/>
                <a:ext cx="9649072" cy="9361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6AC739-3BEB-C4F1-B89D-89AFD7D0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657184" cy="51220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Locality bound saturated by the “forward singularity diagram”.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5" name="图片 4" descr="示意图&#10;&#10;AI 生成的内容可能不正确。">
            <a:extLst>
              <a:ext uri="{FF2B5EF4-FFF2-40B4-BE49-F238E27FC236}">
                <a16:creationId xmlns:a16="http://schemas.microsoft.com/office/drawing/2014/main" id="{0BCF9E32-532B-898A-C216-2DCB7869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2420888"/>
            <a:ext cx="2451159" cy="2766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AFB5A8-8364-1783-7060-904D767CFBBF}"/>
                  </a:ext>
                </a:extLst>
              </p:cNvPr>
              <p:cNvSpPr txBox="1"/>
              <p:nvPr/>
            </p:nvSpPr>
            <p:spPr>
              <a:xfrm>
                <a:off x="3358108" y="2276872"/>
                <a:ext cx="5112568" cy="177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The mass difference is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2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𝑚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−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𝑚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𝑚</m:t>
                    </m:r>
                  </m:oMath>
                </a14:m>
                <a:endParaRPr kumimoji="0" lang="en-US" altLang="zh-CN" sz="22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</a:endParaRPr>
              </a:p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The actual decay is also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𝑚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.</a:t>
                </a:r>
              </a:p>
              <a:p>
                <a:pPr marL="285750" marR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In parametric representation, generated in the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≫ </m:t>
                    </m:r>
                    <m:r>
                      <m:rPr>
                        <m:lit/>
                      </m:rP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{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4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}</m:t>
                    </m:r>
                  </m:oMath>
                </a14:m>
                <a:r>
                  <a:rPr lang="en-US" altLang="zh-CN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CMR9"/>
                    <a:ea typeface="Microsoft YaHei UI" panose="020B0503020204020204" pitchFamily="34" charset="-122"/>
                  </a:rPr>
                  <a:t> 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AFB5A8-8364-1783-7060-904D767C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08" y="2276872"/>
                <a:ext cx="5112568" cy="1772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示&#10;&#10;AI 生成的内容可能不正确。">
            <a:extLst>
              <a:ext uri="{FF2B5EF4-FFF2-40B4-BE49-F238E27FC236}">
                <a16:creationId xmlns:a16="http://schemas.microsoft.com/office/drawing/2014/main" id="{F8C01E63-C781-0C49-2940-558576461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724" y="2132856"/>
            <a:ext cx="2130233" cy="3764861"/>
          </a:xfrm>
          <a:prstGeom prst="rect">
            <a:avLst/>
          </a:prstGeom>
        </p:spPr>
      </p:pic>
      <p:pic>
        <p:nvPicPr>
          <p:cNvPr id="9" name="图片 8" descr="图示&#10;&#10;AI 生成的内容可能不正确。">
            <a:extLst>
              <a:ext uri="{FF2B5EF4-FFF2-40B4-BE49-F238E27FC236}">
                <a16:creationId xmlns:a16="http://schemas.microsoft.com/office/drawing/2014/main" id="{171DBA5E-6315-D07E-15B4-6616423F1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116" y="4077072"/>
            <a:ext cx="4680520" cy="23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ACED-926E-6841-E94B-9D3F665E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E22EA-75A5-017A-C64E-D0E5EAC6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9748F2-3D65-7BB9-9B7F-23702ED0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I:  Introduction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II: General arguments</a:t>
            </a:r>
          </a:p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III: Two examples</a:t>
            </a:r>
          </a:p>
        </p:txBody>
      </p:sp>
    </p:spTree>
    <p:extLst>
      <p:ext uri="{BB962C8B-B14F-4D97-AF65-F5344CB8AC3E}">
        <p14:creationId xmlns:p14="http://schemas.microsoft.com/office/powerpoint/2010/main" val="22103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Some of the speaker’s recent works 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5390CB-5711-4D6E-AE6F-5919E63C47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9876" y="1772816"/>
                <a:ext cx="10441160" cy="5184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Spin-operator form factors of the critical Ising chain and their finite volume scaling limits, 2601.00751 </a:t>
                </a:r>
              </a:p>
              <a:p>
                <a:r>
                  <a:rPr lang="en-US" altLang="zh-CN" sz="20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of spin-spin correlators weighted by fermion number measurements with low rapidity threshold in the 2D Ising free-fermion QFT, 2507.13093</a:t>
                </a:r>
              </a:p>
              <a:p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Renormalon-like factorial enhancements to power expansion/OPE in a super-renormalizable 2D O(N) quartic model, 2502.02031 (</a:t>
                </a:r>
                <a:r>
                  <a:rPr lang="en-US" altLang="zh-CN" sz="20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divergence of OPE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)</a:t>
                </a:r>
              </a:p>
              <a:p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Spin-spin correlators on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boundaries in 2D Ising-like models: Exact analysis through theory of </a:t>
                </a:r>
                <a:r>
                  <a:rPr lang="en-US" altLang="zh-CN" sz="20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block Toeplitz determinants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2405.00550</a:t>
                </a:r>
              </a:p>
              <a:p>
                <a:r>
                  <a:rPr lang="en-US" altLang="zh-CN" sz="20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Bjorken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threshold </a:t>
                </a:r>
                <a:r>
                  <a:rPr lang="en-US" altLang="zh-CN" sz="20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of a space-like structure function in the 2D U(N) Gross-Neveu model, 2403.06787 </a:t>
                </a:r>
              </a:p>
              <a:p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Revisiting the </a:t>
                </a:r>
                <a:r>
                  <a:rPr lang="en-US" altLang="zh-CN" sz="20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time-ordering issue of TMD soft factors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causality, coordinate space analyticity and new equalities, 2312.05957</a:t>
                </a:r>
              </a:p>
              <a:p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Marginal perturbation theory of integrable XXX critical spin chains revisited: renormalon and power correction, 2310.15134 (</a:t>
                </a:r>
                <a:r>
                  <a:rPr lang="en-US" altLang="zh-CN" sz="20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marginal IR </a:t>
                </a:r>
                <a:r>
                  <a:rPr lang="en-US" altLang="zh-CN" sz="2000" dirty="0" err="1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0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with power corrections</a:t>
                </a:r>
                <a:r>
                  <a:rPr lang="en-US" altLang="zh-CN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)</a:t>
                </a:r>
              </a:p>
              <a:p>
                <a:endParaRPr lang="en-US" altLang="zh-CN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5390CB-5711-4D6E-AE6F-5919E63C4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1772816"/>
                <a:ext cx="10441160" cy="5184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8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35D1-556D-281F-4B77-B2880A39B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37A66C-30B2-6848-E3D0-F25EB1EA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Example 1: Correlators with gauge-links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BC3B36-8336-B2BC-934B-2D2B6D7E0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Related to heavy-light current correlators through HQET reduction.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This is true not only in time-like, but also in space-like region.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lit/>
                      </m:rP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i="1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i="1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Gauge link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zh-CN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Both are analytic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with a branch cut along the negative real axis, and entire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with exponential bound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HQET reduction 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𝑄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8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BC3B36-8336-B2BC-934B-2D2B6D7E0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0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FEDA-FCBE-E976-0849-1A76E385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9EFCA-CF65-1952-E8A1-79865F78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Example 1: Correlators with gauge-links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3D45A0-FFC8-EDE9-52D5-9A3570DEC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define the remainder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HQET reduction for time-like separation from usual power-counting arguments.</a:t>
                </a:r>
                <a:endParaRPr lang="en-US" altLang="zh-CN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One has the following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time-like bounds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endParaRPr lang="en-US" altLang="zh-CN" b="0" i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1722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0&lt;</m:t>
                    </m:r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altLang="zh-CN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61722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1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1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1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altLang="zh-CN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61722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18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altLang="zh-CN" sz="1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8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1800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≤|</m:t>
                    </m:r>
                    <m:acc>
                      <m:accPr>
                        <m:chr m:val="⃗"/>
                        <m:ctrlP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altLang="zh-CN" sz="18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61722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18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8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8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&lt;∞ </m:t>
                    </m:r>
                  </m:oMath>
                </a14:m>
                <a:r>
                  <a:rPr lang="en-US" altLang="zh-CN" sz="18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.     HQET reduction here.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18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3D45A0-FFC8-EDE9-52D5-9A3570DEC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0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8871-9854-9A8B-9A2D-C2B1AA8E9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FF83F-1919-A877-432E-D4135326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Example 1: Correlators with gauge-links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5ED8D2-C41F-9FBC-5470-DEA1CDAC7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remainder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0&lt;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2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2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00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00" i="1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≤|</m:t>
                    </m:r>
                    <m:acc>
                      <m:accPr>
                        <m:chr m:val="⃗"/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2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altLang="zh-CN" sz="22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2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2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&lt;∞ </m:t>
                    </m:r>
                  </m:oMath>
                </a14:m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.     HQET reduction here. 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20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Given all the bounds above, we can prove using the complex analysis that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2200" b="0" i="1" smtClean="0">
                                            <a:ln>
                                              <a:solidFill>
                                                <a:srgbClr val="7E91EE"/>
                                              </a:solidFill>
                                            </a:ln>
                                            <a:solidFill>
                                              <a:srgbClr val="7E91E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0" i="1" smtClean="0">
                                            <a:ln>
                                              <a:solidFill>
                                                <a:srgbClr val="7E91EE"/>
                                              </a:solidFill>
                                            </a:ln>
                                            <a:solidFill>
                                              <a:srgbClr val="7E91E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2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2200" b="0" i="1" smtClean="0">
                                            <a:ln>
                                              <a:solidFill>
                                                <a:srgbClr val="7E91EE"/>
                                              </a:solidFill>
                                            </a:ln>
                                            <a:solidFill>
                                              <a:srgbClr val="7E91E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200" b="0" i="1" smtClean="0">
                                            <a:ln>
                                              <a:solidFill>
                                                <a:srgbClr val="7E91EE"/>
                                              </a:solidFill>
                                            </a:ln>
                                            <a:solidFill>
                                              <a:srgbClr val="7E91E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</m:den>
                    </m:f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HEQT reduction still holds !</a:t>
                </a: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5ED8D2-C41F-9FBC-5470-DEA1CDAC7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1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C25FB-4397-FABB-C454-68D6FD3B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5B6D8-D147-6694-46FD-2BF040FE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Example 1: Correlators with gauge-links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2553A7-D992-C06B-E3F3-F333CEBC5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HQET reduction still holds  in space-like separation !</a:t>
                </a:r>
              </a:p>
              <a:p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The large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decay of quasi-PDFs with gauge-links, can be reduced to that of the heavy-light current-current correlators, in the infinite heavy quark mass limit, after subtracting the pole masses.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/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subtraction of pole mass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the renormalization of the self energy. In the principal-value prescription of the linear </a:t>
                </a:r>
                <a:r>
                  <a:rPr lang="en-US" altLang="zh-CN" sz="18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remormalon</a:t>
                </a:r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both are well defined. </a:t>
                </a:r>
              </a:p>
              <a:p>
                <a:pPr lvl="1"/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“non-analytic terms”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1800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1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zh-CN" sz="1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suppressed when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1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Some impact and outlooks</a:t>
                </a:r>
              </a:p>
              <a:p>
                <a:pPr lvl="1"/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Allows to analysis the large z behavior of quasi-PDF matrix-elements using  color-singlet heavy-light intermediate state. </a:t>
                </a:r>
              </a:p>
              <a:p>
                <a:pPr lvl="1"/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Anticipates explicit power-counting arguments with imaginary spatial momentum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0,0,0,</m:t>
                        </m:r>
                        <m:r>
                          <a:rPr lang="en-US" altLang="zh-CN" sz="1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altLang="zh-CN" sz="1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1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presence of space-like gauge-links.  </a:t>
                </a: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2553A7-D992-C06B-E3F3-F333CEBC5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628800"/>
                <a:ext cx="10873208" cy="51125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31A9-30BA-D21C-1C9E-AF2253DE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AB3ABF8-0EC7-A294-61D5-6FDFCB77D1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Example 2: Two loop massive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  <a:endParaRPr lang="zh-CN" altLang="en-US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AB3ABF8-0EC7-A294-61D5-6FDFCB77D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4F95C7-3C27-F403-58AB-4D4F3F4111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9876" y="1772816"/>
                <a:ext cx="10081120" cy="490837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have checked explicitly in massive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two loops.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slowest decay of regular type is due to the “forward-singularity diagrams” and is of the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slowest decay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type can be seen at one-particle cuts at one-loop. Predicted by the stability bound.  Suppressed at large momentum.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Cancellation of additional singularities between different cuts. Anticipated by locality. Individual cut does not decay exponentially. </a:t>
                </a:r>
              </a:p>
              <a:p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Polynomial enhancement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due to forward singularity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4F95C7-3C27-F403-58AB-4D4F3F411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1772816"/>
                <a:ext cx="10081120" cy="49083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3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BFDB-DB64-F038-FF57-4E093D95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ECA09-B0E8-4F6A-0842-602BAE01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F17F53-A5E0-1A4F-945F-9C6A88C1D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There is no doubt of exponential decay 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Proven from first principle, under moderate assumptions.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Proven to all orders in massive perturbation theory.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Checked up to two loop in massive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confirming general arguments.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Checked non-perturbatively in other 2D integrable QFTs.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HQET reduction at space-like separation follows from time-like version.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Locality is important.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F17F53-A5E0-1A4F-945F-9C6A88C1D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9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98DF-D290-5C95-A659-C59656FD1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A5D68-D798-3CC9-4780-5BE60E5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71D820-CDFF-4FC7-F826-786CBADC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I:  Introduction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II: General arguments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III: Several examples</a:t>
            </a:r>
          </a:p>
        </p:txBody>
      </p:sp>
    </p:spTree>
    <p:extLst>
      <p:ext uri="{BB962C8B-B14F-4D97-AF65-F5344CB8AC3E}">
        <p14:creationId xmlns:p14="http://schemas.microsoft.com/office/powerpoint/2010/main" val="18402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FC926-A66F-1C46-5E89-48B40C9B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252FAB-97EE-CACF-8A17-C0B40583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Exponential decay of two-point correlators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F6CFC3-44A2-5C54-BBD0-44307CE86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Two-point correlator in UV-safe local-QFT.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Short distance : power-law, CFT-like. Perturbation theory</a:t>
                </a:r>
                <a:r>
                  <a:rPr lang="en-US" altLang="zh-CN" sz="22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universality…</a:t>
                </a: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Large distance 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power-law &amp;&amp; </a:t>
                </a: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exponential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Less universal. More sensitive to, and more information about the precise IR physics.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Spectral representation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sz="26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6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nary>
                    </m:oMath>
                  </m:oMathPara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spectral function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spectral gap: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exponential decay.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algebraic decay. 	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Different spectra (single-particle, two-particle…) can be distinguished in the exponential </a:t>
                </a:r>
                <a:r>
                  <a:rPr lang="en-US" altLang="zh-CN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Important for extracting the spectroscopy from Euclidean correlators.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F6CFC3-44A2-5C54-BBD0-44307CE86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2924" cy="1020762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Two-point correlators in one-particle external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Two-point correlators in one-particle external states</a:t>
                </a: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8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Example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sSub>
                      <m:sSubPr>
                        <m:ctrlP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b>
                      <m:sSubPr>
                        <m:ctrlP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Example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20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Structure function: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𝑖𝑞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sz="2200" b="0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Bjorken limit: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→−∞, 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&amp;&amp; </m:t>
                    </m:r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→0, 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Inclusive/semi-inclusive process with single-particle in initial states.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PDFs/lattice extraction of PDFs.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What is the large distance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) behavior of such correlators 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4435-A5D5-E44E-DF3B-B1DB510D0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DCA9C-F0CF-8CC2-E0AA-372EE1C4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8640"/>
            <a:ext cx="10873208" cy="121118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Decay of correlators in external states: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0C2EC7-2781-CBB3-24D4-BFBDD12B6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Related to certain issues of lattice PDFs.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Momentum space: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sz="2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𝑖𝑥𝑧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nary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→∞.</m:t>
                    </m:r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Coordinate space: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→0.</m:t>
                    </m:r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 the large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region in the Fourier transform causing additional problems?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2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maintain a power-law bound at large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then the large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information would not affect the leading twist expansion in the momentum space.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Practically, one hopes better suppression of large </a:t>
                </a:r>
                <a:r>
                  <a:rPr lang="zh-CN" altLang="en-US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𝑧 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non-perturbative information through exponential decay. 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Questioned by certain peoples at a conceptual level, even for local operators with simple logarithmic divergences. </a:t>
                </a:r>
              </a:p>
              <a:p>
                <a:pPr marL="788670" lvl="1" indent="-514350">
                  <a:buFont typeface="+mj-lt"/>
                  <a:buAutoNum type="arabicPeriod"/>
                </a:pP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0C2EC7-2781-CBB3-24D4-BFBDD12B6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6751-F180-75EE-2143-6C654EA6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D1F63-C452-5F64-20A4-71CCDEEA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Decay of correlators in external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3A49C8-9C72-73EB-0803-1C081F883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Another issue: gauge-links.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Renormalization of power divergences.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Renormalon ambiguities of </a:t>
                </a: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exponential type.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Could destroy exponential decay. Need to know what is the precise decay speed given a renormalon subtraction scheme 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Exponential decay of space-like correlator in external states is also theoretically interesting.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Spectral decomposition no-longer sufficient. Individual term does not decay in general.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Different intermediate states must “conspire” to maintain exponential decay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Conspiracy exist, due to </a:t>
                </a: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locality.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Another consequence: final state singularity in cut representation all cancel. Also implied by </a:t>
                </a: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unitarity.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Initial state singularity still exists and leads to additional “non-analytic” decay speeds. Suppressed at large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3A49C8-9C72-73EB-0803-1C081F883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2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2F77-12FD-B343-077B-00FA101B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AD092-22F2-F457-DC3B-F7CD934D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Basis assumptions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02230-7355-2A50-5B6F-E2BAF9BA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700808"/>
            <a:ext cx="10729192" cy="49059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In the rest of the talk, we present a recent analysis of the exponential decay of space-like structure function type correlator.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Basic assumptions of the study 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We assume that </a:t>
            </a:r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the continuum limit has been taken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, and the usual axioms: regularity (temperedness/power-law bounds of spectral distribution at high-energy), Lorentz-invariance and </a:t>
            </a:r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space-like-commutativity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 hold.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Furthermore, the theory is fully gapped without massless excitations.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Why these assumptions are reasonable 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Scaling limits of lattice models with reflection positivity &amp;&amp; linear growth condition &amp;&amp; Euclidean symmetry are known to satisfy the Wightman-Osterwalder-Schrader axioms.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Commonly conjectured for QCD. Implicitly assumed for lattice QCD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120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Tx/>
          <a:buSzPct val="100000"/>
          <a:buFontTx/>
          <a:buNone/>
          <a:tabLst/>
          <a:defRPr kumimoji="0" sz="1800" b="0" i="0" u="none" strike="noStrike" kern="1200" cap="none" spc="0" normalizeH="0" baseline="0" noProof="0" dirty="0">
            <a:ln>
              <a:solidFill>
                <a:srgbClr val="FFC000"/>
              </a:solidFill>
            </a:ln>
            <a:solidFill>
              <a:srgbClr val="FFC000"/>
            </a:solidFill>
            <a:effectLst/>
            <a:uLnTx/>
            <a:uFillTx/>
            <a:latin typeface="CMR9"/>
            <a:ea typeface="Microsoft YaHei UI" panose="020B0503020204020204" pitchFamily="34" charset="-122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5_TF02804846_TF02804846" id="{118C6178-8627-4F1A-8ADE-4D23F9B5C89B}" vid="{47D4BC64-CC5E-41E6-96A6-68E3DA472C92}"/>
    </a:ext>
  </a:extLst>
</a:theme>
</file>

<file path=ppt/theme/theme2.xml><?xml version="1.0" encoding="utf-8"?>
<a:theme xmlns:a="http://schemas.openxmlformats.org/drawingml/2006/main" name="办公室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TM03457515[[fn=风景]]</Template>
  <TotalTime>14844</TotalTime>
  <Words>3133</Words>
  <Application>Microsoft Office PowerPoint</Application>
  <PresentationFormat>自定义</PresentationFormat>
  <Paragraphs>262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CMR9</vt:lpstr>
      <vt:lpstr>Microsoft YaHei UI</vt:lpstr>
      <vt:lpstr>Arial</vt:lpstr>
      <vt:lpstr>Californian FB</vt:lpstr>
      <vt:lpstr>Cambria Math</vt:lpstr>
      <vt:lpstr>Consolas</vt:lpstr>
      <vt:lpstr>Monotype Corsiva</vt:lpstr>
      <vt:lpstr>Wingdings</vt:lpstr>
      <vt:lpstr>黑板 16 x 9</vt:lpstr>
      <vt:lpstr>Decay of structure-function-type correlators in the forward limit </vt:lpstr>
      <vt:lpstr>PowerPoint 演示文稿</vt:lpstr>
      <vt:lpstr>Some of the speaker’s recent works </vt:lpstr>
      <vt:lpstr>Outline</vt:lpstr>
      <vt:lpstr>Exponential decay of two-point correlators</vt:lpstr>
      <vt:lpstr>Two-point correlators in one-particle external states</vt:lpstr>
      <vt:lpstr>Decay of correlators in external states: backgrounds</vt:lpstr>
      <vt:lpstr>Decay of correlators in external states</vt:lpstr>
      <vt:lpstr>Basis assumptions</vt:lpstr>
      <vt:lpstr>Outline</vt:lpstr>
      <vt:lpstr>First case:  p ⃗=0, heavy intermediate states</vt:lpstr>
      <vt:lpstr>First case: p ⃗=0, heavy intermediate states</vt:lpstr>
      <vt:lpstr>First case: p ⃗=0, heavy intermediate states</vt:lpstr>
      <vt:lpstr>First case: p ⃗=0, heavy intermediate states</vt:lpstr>
      <vt:lpstr>First case: p ⃗=0, heavy intermediate states</vt:lpstr>
      <vt:lpstr>First case: p ⃗=0, heavy intermediate states</vt:lpstr>
      <vt:lpstr>First case: p ⃗=0, heavy intermediate states</vt:lpstr>
      <vt:lpstr>First case: summarize</vt:lpstr>
      <vt:lpstr>Second case: light one-particle intermediate states </vt:lpstr>
      <vt:lpstr>Second case: light one-particle intermediate states </vt:lpstr>
      <vt:lpstr>Second case: light one-particle intermediate states </vt:lpstr>
      <vt:lpstr>Second case: light one-particle intermediate states </vt:lpstr>
      <vt:lpstr>Second case: light one-particle intermediate states </vt:lpstr>
      <vt:lpstr>Second case: light one-particle intermediate states </vt:lpstr>
      <vt:lpstr>More general case: all order bounds in ϕ^4/ϕ^3</vt:lpstr>
      <vt:lpstr>More general case: all order bounds in ϕ^4/ϕ^3</vt:lpstr>
      <vt:lpstr>More general case: all order bounds in ϕ^4/ϕ^3</vt:lpstr>
      <vt:lpstr>More general case: all order bounds in ϕ^4/ϕ^3</vt:lpstr>
      <vt:lpstr>Outline</vt:lpstr>
      <vt:lpstr>Example 1: Correlators with gauge-links</vt:lpstr>
      <vt:lpstr>Example 1: Correlators with gauge-links</vt:lpstr>
      <vt:lpstr>Example 1: Correlators with gauge-links</vt:lpstr>
      <vt:lpstr>Example 1: Correlators with gauge-links</vt:lpstr>
      <vt:lpstr>Example 2: Two loop massive ϕ^3 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renormalon</dc:title>
  <dc:subject/>
  <dc:creator>Yizhuang Liu</dc:creator>
  <cp:keywords/>
  <dc:description/>
  <cp:lastModifiedBy>Yizhuang Liu</cp:lastModifiedBy>
  <cp:revision>470</cp:revision>
  <dcterms:created xsi:type="dcterms:W3CDTF">2020-09-04T03:50:01Z</dcterms:created>
  <dcterms:modified xsi:type="dcterms:W3CDTF">2026-02-06T02:32:39Z</dcterms:modified>
  <cp:category/>
</cp:coreProperties>
</file>