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413" r:id="rId2"/>
    <p:sldId id="565" r:id="rId3"/>
    <p:sldId id="579" r:id="rId4"/>
    <p:sldId id="500" r:id="rId5"/>
    <p:sldId id="578" r:id="rId6"/>
    <p:sldId id="538" r:id="rId7"/>
    <p:sldId id="464" r:id="rId8"/>
    <p:sldId id="468" r:id="rId9"/>
    <p:sldId id="466" r:id="rId10"/>
    <p:sldId id="467" r:id="rId11"/>
    <p:sldId id="567" r:id="rId12"/>
    <p:sldId id="537" r:id="rId13"/>
    <p:sldId id="469" r:id="rId14"/>
    <p:sldId id="474" r:id="rId15"/>
    <p:sldId id="568" r:id="rId16"/>
    <p:sldId id="563" r:id="rId17"/>
    <p:sldId id="564" r:id="rId18"/>
    <p:sldId id="475" r:id="rId19"/>
    <p:sldId id="533" r:id="rId20"/>
    <p:sldId id="571" r:id="rId21"/>
    <p:sldId id="534" r:id="rId22"/>
    <p:sldId id="532" r:id="rId23"/>
    <p:sldId id="477" r:id="rId24"/>
    <p:sldId id="478" r:id="rId25"/>
    <p:sldId id="558" r:id="rId26"/>
    <p:sldId id="572" r:id="rId27"/>
    <p:sldId id="480" r:id="rId28"/>
    <p:sldId id="482" r:id="rId29"/>
    <p:sldId id="570" r:id="rId30"/>
    <p:sldId id="539" r:id="rId31"/>
    <p:sldId id="561" r:id="rId32"/>
    <p:sldId id="569" r:id="rId33"/>
    <p:sldId id="562" r:id="rId34"/>
    <p:sldId id="560" r:id="rId35"/>
    <p:sldId id="573" r:id="rId36"/>
    <p:sldId id="575" r:id="rId37"/>
    <p:sldId id="576" r:id="rId38"/>
    <p:sldId id="577" r:id="rId39"/>
    <p:sldId id="501"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1FF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06" autoAdjust="0"/>
    <p:restoredTop sz="91852" autoAdjust="0"/>
  </p:normalViewPr>
  <p:slideViewPr>
    <p:cSldViewPr snapToObjects="1">
      <p:cViewPr varScale="1">
        <p:scale>
          <a:sx n="153" d="100"/>
          <a:sy n="153" d="100"/>
        </p:scale>
        <p:origin x="24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EE50F-4BEE-1540-B987-3D2E6F25D5D8}" type="datetimeFigureOut">
              <a:rPr lang="en-US" smtClean="0"/>
              <a:pPr/>
              <a:t>5/11/23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DFD351-30D7-7D4E-8238-DF41A34D9FB1}" type="slidenum">
              <a:rPr lang="en-US" smtClean="0"/>
              <a:pPr/>
              <a:t>‹#›</a:t>
            </a:fld>
            <a:endParaRPr lang="en-US"/>
          </a:p>
        </p:txBody>
      </p:sp>
    </p:spTree>
    <p:extLst>
      <p:ext uri="{BB962C8B-B14F-4D97-AF65-F5344CB8AC3E}">
        <p14:creationId xmlns:p14="http://schemas.microsoft.com/office/powerpoint/2010/main" val="8757500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E2A98D-E34E-634A-AF64-A40AC4E1C565}" type="slidenum">
              <a:rPr lang="en-US"/>
              <a:pPr/>
              <a:t>1</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F45E3F-BE38-5F43-AB4A-D6181F9C2CA2}" type="slidenum">
              <a:rPr lang="en-US"/>
              <a:pPr/>
              <a:t>4</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FD351-30D7-7D4E-8238-DF41A34D9FB1}" type="slidenum">
              <a:rPr lang="en-US" smtClean="0"/>
              <a:pPr/>
              <a:t>14</a:t>
            </a:fld>
            <a:endParaRPr lang="en-US"/>
          </a:p>
        </p:txBody>
      </p:sp>
    </p:spTree>
    <p:extLst>
      <p:ext uri="{BB962C8B-B14F-4D97-AF65-F5344CB8AC3E}">
        <p14:creationId xmlns:p14="http://schemas.microsoft.com/office/powerpoint/2010/main" val="684800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FD351-30D7-7D4E-8238-DF41A34D9FB1}" type="slidenum">
              <a:rPr lang="en-US" smtClean="0"/>
              <a:pPr/>
              <a:t>21</a:t>
            </a:fld>
            <a:endParaRPr lang="en-US"/>
          </a:p>
        </p:txBody>
      </p:sp>
    </p:spTree>
    <p:extLst>
      <p:ext uri="{BB962C8B-B14F-4D97-AF65-F5344CB8AC3E}">
        <p14:creationId xmlns:p14="http://schemas.microsoft.com/office/powerpoint/2010/main" val="2719040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FD351-30D7-7D4E-8238-DF41A34D9FB1}" type="slidenum">
              <a:rPr lang="en-US" smtClean="0"/>
              <a:pPr/>
              <a:t>26</a:t>
            </a:fld>
            <a:endParaRPr lang="en-US"/>
          </a:p>
        </p:txBody>
      </p:sp>
    </p:spTree>
    <p:extLst>
      <p:ext uri="{BB962C8B-B14F-4D97-AF65-F5344CB8AC3E}">
        <p14:creationId xmlns:p14="http://schemas.microsoft.com/office/powerpoint/2010/main" val="1242948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FD351-30D7-7D4E-8238-DF41A34D9FB1}" type="slidenum">
              <a:rPr lang="en-US" smtClean="0"/>
              <a:pPr/>
              <a:t>33</a:t>
            </a:fld>
            <a:endParaRPr lang="en-US"/>
          </a:p>
        </p:txBody>
      </p:sp>
    </p:spTree>
    <p:extLst>
      <p:ext uri="{BB962C8B-B14F-4D97-AF65-F5344CB8AC3E}">
        <p14:creationId xmlns:p14="http://schemas.microsoft.com/office/powerpoint/2010/main" val="2913047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F45E3F-BE38-5F43-AB4A-D6181F9C2CA2}" type="slidenum">
              <a:rPr lang="en-US"/>
              <a:pPr/>
              <a:t>39</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1440A9F-CC87-D346-9976-B7CE49DB761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CD1692C-64D1-1346-B804-148E74BFED3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005C1A4A-8DDF-D54B-96EC-3CA4FC19A2E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smtClean="0"/>
            </a:lvl1pPr>
          </a:lstStyle>
          <a:p>
            <a:fld id="{0CBF7123-056F-4540-A9F4-E6F326E8B7D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smtClean="0"/>
            </a:lvl1pPr>
          </a:lstStyle>
          <a:p>
            <a:fld id="{9BFEC6C2-463F-6E48-8885-D8A61BF55E5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fld id="{2E2CA12B-A48A-EC4C-95CA-A506E3B772B0}"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CC04E742-8FF3-F44C-87E1-E133DED7B55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F2A7387-6D52-C240-B967-337E5D8E12A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F28A0B2-7A63-9F48-B2A5-51FDA41E233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848A2CB5-6506-3247-8E1C-4B83619FF52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E97D8D8E-0F49-6A41-8C9C-011F35D2258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70B91CF2-91B4-4847-96D6-D6490650F28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F462463E-C978-2845-9480-A386CB9DD49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B7C809B3-A184-6F44-9286-32F1DA85D1B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0846E6AC-C412-8E40-A4DD-7393DB7B00E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0C322B0-2D7E-5A47-A6DF-8A0E99532D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65" charset="0"/>
        </a:defRPr>
      </a:lvl2pPr>
      <a:lvl3pPr algn="ctr" rtl="0" fontAlgn="base">
        <a:spcBef>
          <a:spcPct val="0"/>
        </a:spcBef>
        <a:spcAft>
          <a:spcPct val="0"/>
        </a:spcAft>
        <a:defRPr sz="4400">
          <a:solidFill>
            <a:schemeClr val="tx2"/>
          </a:solidFill>
          <a:latin typeface="Arial" pitchFamily="-65" charset="0"/>
        </a:defRPr>
      </a:lvl3pPr>
      <a:lvl4pPr algn="ctr" rtl="0" fontAlgn="base">
        <a:spcBef>
          <a:spcPct val="0"/>
        </a:spcBef>
        <a:spcAft>
          <a:spcPct val="0"/>
        </a:spcAft>
        <a:defRPr sz="4400">
          <a:solidFill>
            <a:schemeClr val="tx2"/>
          </a:solidFill>
          <a:latin typeface="Arial" pitchFamily="-65" charset="0"/>
        </a:defRPr>
      </a:lvl4pPr>
      <a:lvl5pPr algn="ctr" rtl="0" fontAlgn="base">
        <a:spcBef>
          <a:spcPct val="0"/>
        </a:spcBef>
        <a:spcAft>
          <a:spcPct val="0"/>
        </a:spcAft>
        <a:defRPr sz="4400">
          <a:solidFill>
            <a:schemeClr val="tx2"/>
          </a:solidFill>
          <a:latin typeface="Arial" pitchFamily="-65" charset="0"/>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65"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65"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65"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Layout" Target="../slideLayouts/slideLayout7.xml"/><Relationship Id="rId6" Type="http://schemas.openxmlformats.org/officeDocument/2006/relationships/image" Target="../media/image31.emf"/><Relationship Id="rId11" Type="http://schemas.openxmlformats.org/officeDocument/2006/relationships/image" Target="../media/image35.emf"/><Relationship Id="rId5" Type="http://schemas.openxmlformats.org/officeDocument/2006/relationships/image" Target="../media/image30.emf"/><Relationship Id="rId10" Type="http://schemas.openxmlformats.org/officeDocument/2006/relationships/image" Target="../media/image34.emf"/><Relationship Id="rId4" Type="http://schemas.openxmlformats.org/officeDocument/2006/relationships/image" Target="../media/image29.emf"/><Relationship Id="rId9" Type="http://schemas.openxmlformats.org/officeDocument/2006/relationships/image" Target="../media/image33.emf"/></Relationships>
</file>

<file path=ppt/slides/_rels/slide11.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29.emf"/><Relationship Id="rId7" Type="http://schemas.openxmlformats.org/officeDocument/2006/relationships/image" Target="../media/image37.emf"/><Relationship Id="rId2"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image" Target="../media/image40.emf"/><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29.emf"/><Relationship Id="rId7" Type="http://schemas.openxmlformats.org/officeDocument/2006/relationships/image" Target="../media/image53.emf"/><Relationship Id="rId12" Type="http://schemas.openxmlformats.org/officeDocument/2006/relationships/image" Target="../media/image58.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emf"/><Relationship Id="rId5" Type="http://schemas.openxmlformats.org/officeDocument/2006/relationships/image" Target="../media/image51.emf"/><Relationship Id="rId10" Type="http://schemas.openxmlformats.org/officeDocument/2006/relationships/image" Target="../media/image56.emf"/><Relationship Id="rId4" Type="http://schemas.openxmlformats.org/officeDocument/2006/relationships/image" Target="../media/image50.emf"/><Relationship Id="rId9" Type="http://schemas.openxmlformats.org/officeDocument/2006/relationships/image" Target="../media/image55.emf"/></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image" Target="../media/image61.emf"/></Relationships>
</file>

<file path=ppt/slides/_rels/slide16.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4.emf"/><Relationship Id="rId3" Type="http://schemas.openxmlformats.org/officeDocument/2006/relationships/image" Target="../media/image64.emf"/><Relationship Id="rId7" Type="http://schemas.openxmlformats.org/officeDocument/2006/relationships/image" Target="../media/image68.emf"/><Relationship Id="rId12" Type="http://schemas.openxmlformats.org/officeDocument/2006/relationships/image" Target="../media/image73.emf"/><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emf"/><Relationship Id="rId11" Type="http://schemas.openxmlformats.org/officeDocument/2006/relationships/image" Target="../media/image72.png"/><Relationship Id="rId5" Type="http://schemas.openxmlformats.org/officeDocument/2006/relationships/image" Target="../media/image66.emf"/><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emf"/></Relationships>
</file>

<file path=ppt/slides/_rels/slide1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emf"/><Relationship Id="rId4" Type="http://schemas.openxmlformats.org/officeDocument/2006/relationships/image" Target="../media/image77.emf"/></Relationships>
</file>

<file path=ppt/slides/_rels/slide18.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image" Target="../media/image80.emf"/><Relationship Id="rId7" Type="http://schemas.openxmlformats.org/officeDocument/2006/relationships/image" Target="../media/image84.emf"/><Relationship Id="rId2" Type="http://schemas.openxmlformats.org/officeDocument/2006/relationships/image" Target="../media/image79.emf"/><Relationship Id="rId1" Type="http://schemas.openxmlformats.org/officeDocument/2006/relationships/slideLayout" Target="../slideLayouts/slideLayout7.xml"/><Relationship Id="rId6" Type="http://schemas.openxmlformats.org/officeDocument/2006/relationships/image" Target="../media/image83.emf"/><Relationship Id="rId5" Type="http://schemas.openxmlformats.org/officeDocument/2006/relationships/image" Target="../media/image82.png"/><Relationship Id="rId10" Type="http://schemas.openxmlformats.org/officeDocument/2006/relationships/image" Target="../media/image87.emf"/><Relationship Id="rId4" Type="http://schemas.openxmlformats.org/officeDocument/2006/relationships/image" Target="../media/image81.emf"/><Relationship Id="rId9" Type="http://schemas.openxmlformats.org/officeDocument/2006/relationships/image" Target="../media/image86.emf"/></Relationships>
</file>

<file path=ppt/slides/_rels/slide19.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89.emf"/><Relationship Id="rId7" Type="http://schemas.openxmlformats.org/officeDocument/2006/relationships/image" Target="../media/image93.emf"/><Relationship Id="rId2" Type="http://schemas.openxmlformats.org/officeDocument/2006/relationships/image" Target="../media/image88.tiff"/><Relationship Id="rId1" Type="http://schemas.openxmlformats.org/officeDocument/2006/relationships/slideLayout" Target="../slideLayouts/slideLayout7.xml"/><Relationship Id="rId6" Type="http://schemas.openxmlformats.org/officeDocument/2006/relationships/image" Target="../media/image92.emf"/><Relationship Id="rId11" Type="http://schemas.openxmlformats.org/officeDocument/2006/relationships/image" Target="../media/image97.emf"/><Relationship Id="rId5" Type="http://schemas.openxmlformats.org/officeDocument/2006/relationships/image" Target="../media/image91.emf"/><Relationship Id="rId10" Type="http://schemas.openxmlformats.org/officeDocument/2006/relationships/image" Target="../media/image96.emf"/><Relationship Id="rId4" Type="http://schemas.openxmlformats.org/officeDocument/2006/relationships/image" Target="../media/image90.emf"/><Relationship Id="rId9" Type="http://schemas.openxmlformats.org/officeDocument/2006/relationships/image" Target="../media/image9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1.emf"/><Relationship Id="rId5" Type="http://schemas.openxmlformats.org/officeDocument/2006/relationships/image" Target="../media/image100.png"/><Relationship Id="rId4" Type="http://schemas.openxmlformats.org/officeDocument/2006/relationships/image" Target="../media/image99.emf"/></Relationships>
</file>

<file path=ppt/slides/_rels/slide2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emf"/><Relationship Id="rId4" Type="http://schemas.openxmlformats.org/officeDocument/2006/relationships/image" Target="../media/image104.emf"/></Relationships>
</file>

<file path=ppt/slides/_rels/slide2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slides/_rels/slide24.xml.rels><?xml version="1.0" encoding="UTF-8" standalone="yes"?>
<Relationships xmlns="http://schemas.openxmlformats.org/package/2006/relationships"><Relationship Id="rId3" Type="http://schemas.openxmlformats.org/officeDocument/2006/relationships/image" Target="../media/image112.emf"/><Relationship Id="rId7" Type="http://schemas.openxmlformats.org/officeDocument/2006/relationships/image" Target="../media/image116.emf"/><Relationship Id="rId2" Type="http://schemas.openxmlformats.org/officeDocument/2006/relationships/image" Target="../media/image111.emf"/><Relationship Id="rId1" Type="http://schemas.openxmlformats.org/officeDocument/2006/relationships/slideLayout" Target="../slideLayouts/slideLayout7.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emf"/></Relationships>
</file>

<file path=ppt/slides/_rels/slide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2.emf"/><Relationship Id="rId1" Type="http://schemas.openxmlformats.org/officeDocument/2006/relationships/slideLayout" Target="../slideLayouts/slideLayout7.xml"/><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18.emf"/></Relationships>
</file>

<file path=ppt/slides/_rels/slide26.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10.emf"/><Relationship Id="rId7" Type="http://schemas.openxmlformats.org/officeDocument/2006/relationships/image" Target="../media/image10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1.emf"/><Relationship Id="rId5" Type="http://schemas.openxmlformats.org/officeDocument/2006/relationships/image" Target="../media/image99.emf"/><Relationship Id="rId4" Type="http://schemas.openxmlformats.org/officeDocument/2006/relationships/image" Target="../media/image98.emf"/><Relationship Id="rId9" Type="http://schemas.openxmlformats.org/officeDocument/2006/relationships/image" Target="../media/image122.emf"/></Relationships>
</file>

<file path=ppt/slides/_rels/slide27.xml.rels><?xml version="1.0" encoding="UTF-8" standalone="yes"?>
<Relationships xmlns="http://schemas.openxmlformats.org/package/2006/relationships"><Relationship Id="rId8" Type="http://schemas.openxmlformats.org/officeDocument/2006/relationships/image" Target="../media/image127.emf"/><Relationship Id="rId3" Type="http://schemas.openxmlformats.org/officeDocument/2006/relationships/image" Target="../media/image29.emf"/><Relationship Id="rId7" Type="http://schemas.openxmlformats.org/officeDocument/2006/relationships/image" Target="../media/image126.emf"/><Relationship Id="rId2"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125.emf"/><Relationship Id="rId5" Type="http://schemas.openxmlformats.org/officeDocument/2006/relationships/image" Target="../media/image124.emf"/><Relationship Id="rId10" Type="http://schemas.openxmlformats.org/officeDocument/2006/relationships/image" Target="../media/image129.emf"/><Relationship Id="rId4" Type="http://schemas.openxmlformats.org/officeDocument/2006/relationships/image" Target="../media/image123.emf"/><Relationship Id="rId9" Type="http://schemas.openxmlformats.org/officeDocument/2006/relationships/image" Target="../media/image128.emf"/></Relationships>
</file>

<file path=ppt/slides/_rels/slide28.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slideLayout" Target="../slideLayouts/slideLayout7.xml"/><Relationship Id="rId4" Type="http://schemas.openxmlformats.org/officeDocument/2006/relationships/image" Target="../media/image13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39.emf"/><Relationship Id="rId3" Type="http://schemas.openxmlformats.org/officeDocument/2006/relationships/image" Target="../media/image134.emf"/><Relationship Id="rId7" Type="http://schemas.openxmlformats.org/officeDocument/2006/relationships/image" Target="../media/image138.emf"/><Relationship Id="rId12" Type="http://schemas.openxmlformats.org/officeDocument/2006/relationships/image" Target="../media/image143.emf"/><Relationship Id="rId2" Type="http://schemas.openxmlformats.org/officeDocument/2006/relationships/image" Target="../media/image133.emf"/><Relationship Id="rId1" Type="http://schemas.openxmlformats.org/officeDocument/2006/relationships/slideLayout" Target="../slideLayouts/slideLayout7.xml"/><Relationship Id="rId6" Type="http://schemas.openxmlformats.org/officeDocument/2006/relationships/image" Target="../media/image137.emf"/><Relationship Id="rId11" Type="http://schemas.openxmlformats.org/officeDocument/2006/relationships/image" Target="../media/image142.emf"/><Relationship Id="rId5" Type="http://schemas.openxmlformats.org/officeDocument/2006/relationships/image" Target="../media/image136.emf"/><Relationship Id="rId10" Type="http://schemas.openxmlformats.org/officeDocument/2006/relationships/image" Target="../media/image141.png"/><Relationship Id="rId4" Type="http://schemas.openxmlformats.org/officeDocument/2006/relationships/image" Target="../media/image135.emf"/><Relationship Id="rId9" Type="http://schemas.openxmlformats.org/officeDocument/2006/relationships/image" Target="../media/image140.emf"/></Relationships>
</file>

<file path=ppt/slides/_rels/slide31.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emf"/><Relationship Id="rId3" Type="http://schemas.openxmlformats.org/officeDocument/2006/relationships/image" Target="../media/image145.emf"/><Relationship Id="rId7" Type="http://schemas.openxmlformats.org/officeDocument/2006/relationships/image" Target="../media/image149.emf"/><Relationship Id="rId12" Type="http://schemas.openxmlformats.org/officeDocument/2006/relationships/image" Target="../media/image154.emf"/><Relationship Id="rId2" Type="http://schemas.openxmlformats.org/officeDocument/2006/relationships/image" Target="../media/image144.png"/><Relationship Id="rId16" Type="http://schemas.openxmlformats.org/officeDocument/2006/relationships/image" Target="../media/image158.emf"/><Relationship Id="rId1" Type="http://schemas.openxmlformats.org/officeDocument/2006/relationships/slideLayout" Target="../slideLayouts/slideLayout7.xml"/><Relationship Id="rId6" Type="http://schemas.openxmlformats.org/officeDocument/2006/relationships/image" Target="../media/image148.emf"/><Relationship Id="rId11" Type="http://schemas.openxmlformats.org/officeDocument/2006/relationships/image" Target="../media/image153.emf"/><Relationship Id="rId5" Type="http://schemas.openxmlformats.org/officeDocument/2006/relationships/image" Target="../media/image147.emf"/><Relationship Id="rId15" Type="http://schemas.openxmlformats.org/officeDocument/2006/relationships/image" Target="../media/image157.emf"/><Relationship Id="rId10" Type="http://schemas.openxmlformats.org/officeDocument/2006/relationships/image" Target="../media/image152.emf"/><Relationship Id="rId4" Type="http://schemas.openxmlformats.org/officeDocument/2006/relationships/image" Target="../media/image146.emf"/><Relationship Id="rId9" Type="http://schemas.openxmlformats.org/officeDocument/2006/relationships/image" Target="../media/image151.emf"/><Relationship Id="rId14" Type="http://schemas.openxmlformats.org/officeDocument/2006/relationships/image" Target="../media/image156.emf"/></Relationships>
</file>

<file path=ppt/slides/_rels/slide32.xml.rels><?xml version="1.0" encoding="UTF-8" standalone="yes"?>
<Relationships xmlns="http://schemas.openxmlformats.org/package/2006/relationships"><Relationship Id="rId8" Type="http://schemas.openxmlformats.org/officeDocument/2006/relationships/image" Target="../media/image164.emf"/><Relationship Id="rId3" Type="http://schemas.openxmlformats.org/officeDocument/2006/relationships/image" Target="../media/image160.png"/><Relationship Id="rId7" Type="http://schemas.openxmlformats.org/officeDocument/2006/relationships/image" Target="../media/image149.emf"/><Relationship Id="rId2" Type="http://schemas.openxmlformats.org/officeDocument/2006/relationships/image" Target="../media/image159.emf"/><Relationship Id="rId1" Type="http://schemas.openxmlformats.org/officeDocument/2006/relationships/slideLayout" Target="../slideLayouts/slideLayout7.xml"/><Relationship Id="rId6" Type="http://schemas.openxmlformats.org/officeDocument/2006/relationships/image" Target="../media/image163.png"/><Relationship Id="rId11" Type="http://schemas.openxmlformats.org/officeDocument/2006/relationships/image" Target="../media/image167.emf"/><Relationship Id="rId5" Type="http://schemas.openxmlformats.org/officeDocument/2006/relationships/image" Target="../media/image162.emf"/><Relationship Id="rId10" Type="http://schemas.openxmlformats.org/officeDocument/2006/relationships/image" Target="../media/image166.emf"/><Relationship Id="rId4" Type="http://schemas.openxmlformats.org/officeDocument/2006/relationships/image" Target="../media/image161.emf"/><Relationship Id="rId9" Type="http://schemas.openxmlformats.org/officeDocument/2006/relationships/image" Target="../media/image165.emf"/></Relationships>
</file>

<file path=ppt/slides/_rels/slide33.xml.rels><?xml version="1.0" encoding="UTF-8" standalone="yes"?>
<Relationships xmlns="http://schemas.openxmlformats.org/package/2006/relationships"><Relationship Id="rId8" Type="http://schemas.openxmlformats.org/officeDocument/2006/relationships/image" Target="../media/image172.emf"/><Relationship Id="rId13" Type="http://schemas.openxmlformats.org/officeDocument/2006/relationships/image" Target="../media/image177.emf"/><Relationship Id="rId3" Type="http://schemas.openxmlformats.org/officeDocument/2006/relationships/image" Target="../media/image163.png"/><Relationship Id="rId7" Type="http://schemas.openxmlformats.org/officeDocument/2006/relationships/image" Target="../media/image171.emf"/><Relationship Id="rId12" Type="http://schemas.openxmlformats.org/officeDocument/2006/relationships/image" Target="../media/image176.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0.emf"/><Relationship Id="rId11" Type="http://schemas.openxmlformats.org/officeDocument/2006/relationships/image" Target="../media/image175.emf"/><Relationship Id="rId5" Type="http://schemas.openxmlformats.org/officeDocument/2006/relationships/image" Target="../media/image169.emf"/><Relationship Id="rId15" Type="http://schemas.openxmlformats.org/officeDocument/2006/relationships/image" Target="../media/image179.emf"/><Relationship Id="rId10" Type="http://schemas.openxmlformats.org/officeDocument/2006/relationships/image" Target="../media/image174.emf"/><Relationship Id="rId4" Type="http://schemas.openxmlformats.org/officeDocument/2006/relationships/image" Target="../media/image168.emf"/><Relationship Id="rId9" Type="http://schemas.openxmlformats.org/officeDocument/2006/relationships/image" Target="../media/image173.emf"/><Relationship Id="rId14" Type="http://schemas.openxmlformats.org/officeDocument/2006/relationships/image" Target="../media/image178.emf"/></Relationships>
</file>

<file path=ppt/slides/_rels/slide34.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png"/><Relationship Id="rId1" Type="http://schemas.openxmlformats.org/officeDocument/2006/relationships/slideLayout" Target="../slideLayouts/slideLayout7.xml"/><Relationship Id="rId4" Type="http://schemas.openxmlformats.org/officeDocument/2006/relationships/image" Target="../media/image182.png"/></Relationships>
</file>

<file path=ppt/slides/_rels/slide35.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87.emf"/><Relationship Id="rId5" Type="http://schemas.openxmlformats.org/officeDocument/2006/relationships/image" Target="../media/image186.emf"/><Relationship Id="rId4" Type="http://schemas.openxmlformats.org/officeDocument/2006/relationships/image" Target="../media/image185.emf"/></Relationships>
</file>

<file path=ppt/slides/_rels/slide36.xml.rels><?xml version="1.0" encoding="UTF-8" standalone="yes"?>
<Relationships xmlns="http://schemas.openxmlformats.org/package/2006/relationships"><Relationship Id="rId8" Type="http://schemas.openxmlformats.org/officeDocument/2006/relationships/image" Target="../media/image140.emf"/><Relationship Id="rId3" Type="http://schemas.openxmlformats.org/officeDocument/2006/relationships/image" Target="../media/image134.emf"/><Relationship Id="rId7" Type="http://schemas.openxmlformats.org/officeDocument/2006/relationships/image" Target="../media/image139.emf"/><Relationship Id="rId12" Type="http://schemas.openxmlformats.org/officeDocument/2006/relationships/image" Target="../media/image191.emf"/><Relationship Id="rId2" Type="http://schemas.openxmlformats.org/officeDocument/2006/relationships/image" Target="../media/image133.emf"/><Relationship Id="rId1" Type="http://schemas.openxmlformats.org/officeDocument/2006/relationships/slideLayout" Target="../slideLayouts/slideLayout7.xml"/><Relationship Id="rId6" Type="http://schemas.openxmlformats.org/officeDocument/2006/relationships/image" Target="../media/image138.emf"/><Relationship Id="rId11" Type="http://schemas.openxmlformats.org/officeDocument/2006/relationships/image" Target="../media/image190.png"/><Relationship Id="rId5" Type="http://schemas.openxmlformats.org/officeDocument/2006/relationships/image" Target="../media/image136.emf"/><Relationship Id="rId10" Type="http://schemas.openxmlformats.org/officeDocument/2006/relationships/image" Target="../media/image189.emf"/><Relationship Id="rId4" Type="http://schemas.openxmlformats.org/officeDocument/2006/relationships/image" Target="../media/image135.emf"/><Relationship Id="rId9" Type="http://schemas.openxmlformats.org/officeDocument/2006/relationships/image" Target="../media/image188.emf"/></Relationships>
</file>

<file path=ppt/slides/_rels/slide37.xml.rels><?xml version="1.0" encoding="UTF-8" standalone="yes"?>
<Relationships xmlns="http://schemas.openxmlformats.org/package/2006/relationships"><Relationship Id="rId8" Type="http://schemas.openxmlformats.org/officeDocument/2006/relationships/image" Target="../media/image197.emf"/><Relationship Id="rId3" Type="http://schemas.openxmlformats.org/officeDocument/2006/relationships/image" Target="../media/image192.png"/><Relationship Id="rId7" Type="http://schemas.openxmlformats.org/officeDocument/2006/relationships/image" Target="../media/image196.emf"/><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95.emf"/><Relationship Id="rId5" Type="http://schemas.openxmlformats.org/officeDocument/2006/relationships/image" Target="../media/image194.emf"/><Relationship Id="rId10" Type="http://schemas.openxmlformats.org/officeDocument/2006/relationships/image" Target="../media/image199.emf"/><Relationship Id="rId4" Type="http://schemas.openxmlformats.org/officeDocument/2006/relationships/image" Target="../media/image193.emf"/><Relationship Id="rId9" Type="http://schemas.openxmlformats.org/officeDocument/2006/relationships/image" Target="../media/image198.emf"/></Relationships>
</file>

<file path=ppt/slides/_rels/slide38.xml.rels><?xml version="1.0" encoding="UTF-8" standalone="yes"?>
<Relationships xmlns="http://schemas.openxmlformats.org/package/2006/relationships"><Relationship Id="rId8" Type="http://schemas.openxmlformats.org/officeDocument/2006/relationships/image" Target="../media/image201.emf"/><Relationship Id="rId3" Type="http://schemas.openxmlformats.org/officeDocument/2006/relationships/image" Target="../media/image195.emf"/><Relationship Id="rId7" Type="http://schemas.openxmlformats.org/officeDocument/2006/relationships/image" Target="../media/image200.emf"/><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99.emf"/><Relationship Id="rId11" Type="http://schemas.openxmlformats.org/officeDocument/2006/relationships/image" Target="../media/image204.emf"/><Relationship Id="rId5" Type="http://schemas.openxmlformats.org/officeDocument/2006/relationships/image" Target="../media/image198.emf"/><Relationship Id="rId10" Type="http://schemas.openxmlformats.org/officeDocument/2006/relationships/image" Target="../media/image203.emf"/><Relationship Id="rId4" Type="http://schemas.openxmlformats.org/officeDocument/2006/relationships/image" Target="../media/image196.emf"/><Relationship Id="rId9" Type="http://schemas.openxmlformats.org/officeDocument/2006/relationships/image" Target="../media/image202.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emf"/><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image" Target="../media/image13.emf"/><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533400" y="304800"/>
            <a:ext cx="1828800" cy="838200"/>
          </a:xfrm>
          <a:prstGeom prst="rect">
            <a:avLst/>
          </a:prstGeom>
          <a:noFill/>
          <a:ln w="9525">
            <a:noFill/>
            <a:miter lim="800000"/>
            <a:headEnd/>
            <a:tailEnd/>
          </a:ln>
          <a:effectLst/>
        </p:spPr>
        <p:txBody>
          <a:bodyPr anchor="b">
            <a:prstTxWarp prst="textNoShape">
              <a:avLst/>
            </a:prstTxWarp>
          </a:bodyPr>
          <a:lstStyle/>
          <a:p>
            <a:pPr algn="ctr"/>
            <a:endParaRPr lang="en-US" sz="2400" b="1">
              <a:solidFill>
                <a:schemeClr val="tx2"/>
              </a:solidFill>
            </a:endParaRPr>
          </a:p>
        </p:txBody>
      </p:sp>
      <p:sp>
        <p:nvSpPr>
          <p:cNvPr id="18442" name="Rectangle 10"/>
          <p:cNvSpPr>
            <a:spLocks noGrp="1" noChangeArrowheads="1"/>
          </p:cNvSpPr>
          <p:nvPr>
            <p:ph type="title" idx="4294967295"/>
          </p:nvPr>
        </p:nvSpPr>
        <p:spPr>
          <a:xfrm>
            <a:off x="381000" y="2667000"/>
            <a:ext cx="8534400" cy="2133600"/>
          </a:xfrm>
          <a:solidFill>
            <a:schemeClr val="accent1"/>
          </a:solidFill>
        </p:spPr>
        <p:txBody>
          <a:bodyPr/>
          <a:lstStyle/>
          <a:p>
            <a:br>
              <a:rPr lang="en-US" sz="4000" dirty="0">
                <a:solidFill>
                  <a:srgbClr val="FF0000"/>
                </a:solidFill>
              </a:rPr>
            </a:br>
            <a:r>
              <a:rPr lang="en-US" sz="4000" dirty="0">
                <a:solidFill>
                  <a:srgbClr val="FF0000"/>
                </a:solidFill>
              </a:rPr>
              <a:t>Entanglement in High Energy Physics</a:t>
            </a:r>
            <a:br>
              <a:rPr lang="en-US" sz="4000" dirty="0">
                <a:solidFill>
                  <a:srgbClr val="FF0000"/>
                </a:solidFill>
              </a:rPr>
            </a:br>
            <a:endParaRPr lang="en-US" sz="4000" dirty="0">
              <a:solidFill>
                <a:srgbClr val="FF0000"/>
              </a:solidFill>
            </a:endParaRPr>
          </a:p>
        </p:txBody>
      </p:sp>
      <p:cxnSp>
        <p:nvCxnSpPr>
          <p:cNvPr id="18443" name="AutoShape 11"/>
          <p:cNvCxnSpPr>
            <a:cxnSpLocks noChangeShapeType="1"/>
          </p:cNvCxnSpPr>
          <p:nvPr/>
        </p:nvCxnSpPr>
        <p:spPr bwMode="auto">
          <a:xfrm>
            <a:off x="3429000" y="1943100"/>
            <a:ext cx="0" cy="0"/>
          </a:xfrm>
          <a:prstGeom prst="straightConnector1">
            <a:avLst/>
          </a:prstGeom>
          <a:noFill/>
          <a:ln w="9525">
            <a:solidFill>
              <a:schemeClr val="tx1"/>
            </a:solidFill>
            <a:round/>
            <a:headEnd/>
            <a:tailEnd type="triangle" w="med" len="med"/>
          </a:ln>
          <a:effectLst/>
        </p:spPr>
      </p:cxnSp>
      <p:pic>
        <p:nvPicPr>
          <p:cNvPr id="7" name="Picture 6" descr="Screen Shot 2017-07-06 at 6.35.20 PM.png"/>
          <p:cNvPicPr>
            <a:picLocks noChangeAspect="1"/>
          </p:cNvPicPr>
          <p:nvPr/>
        </p:nvPicPr>
        <p:blipFill>
          <a:blip r:embed="rId3"/>
          <a:stretch>
            <a:fillRect/>
          </a:stretch>
        </p:blipFill>
        <p:spPr>
          <a:xfrm>
            <a:off x="1295400" y="493486"/>
            <a:ext cx="1765300" cy="1429052"/>
          </a:xfrm>
          <a:prstGeom prst="rect">
            <a:avLst/>
          </a:prstGeom>
        </p:spPr>
      </p:pic>
      <p:sp>
        <p:nvSpPr>
          <p:cNvPr id="8" name="TextBox 7"/>
          <p:cNvSpPr txBox="1"/>
          <p:nvPr/>
        </p:nvSpPr>
        <p:spPr>
          <a:xfrm flipH="1">
            <a:off x="533400" y="5791200"/>
            <a:ext cx="1600204" cy="369332"/>
          </a:xfrm>
          <a:prstGeom prst="rect">
            <a:avLst/>
          </a:prstGeom>
          <a:solidFill>
            <a:srgbClr val="51FF56"/>
          </a:solidFill>
        </p:spPr>
        <p:txBody>
          <a:bodyPr wrap="square" rtlCol="0">
            <a:spAutoFit/>
          </a:bodyPr>
          <a:lstStyle/>
          <a:p>
            <a:r>
              <a:rPr lang="en-US" dirty="0">
                <a:solidFill>
                  <a:srgbClr val="FF0000"/>
                </a:solidFill>
              </a:rPr>
              <a:t> Krakow 23’</a:t>
            </a:r>
          </a:p>
        </p:txBody>
      </p:sp>
      <p:sp>
        <p:nvSpPr>
          <p:cNvPr id="9" name="TextBox 8">
            <a:extLst>
              <a:ext uri="{FF2B5EF4-FFF2-40B4-BE49-F238E27FC236}">
                <a16:creationId xmlns:a16="http://schemas.microsoft.com/office/drawing/2014/main" id="{1AC960C7-5431-164B-87B6-4591E6153CDC}"/>
              </a:ext>
            </a:extLst>
          </p:cNvPr>
          <p:cNvSpPr txBox="1"/>
          <p:nvPr/>
        </p:nvSpPr>
        <p:spPr>
          <a:xfrm flipH="1">
            <a:off x="3810000" y="5175730"/>
            <a:ext cx="1143000" cy="369332"/>
          </a:xfrm>
          <a:prstGeom prst="rect">
            <a:avLst/>
          </a:prstGeom>
          <a:solidFill>
            <a:srgbClr val="FFFF00"/>
          </a:solidFill>
        </p:spPr>
        <p:txBody>
          <a:bodyPr wrap="square" rtlCol="0">
            <a:spAutoFit/>
          </a:bodyPr>
          <a:lstStyle/>
          <a:p>
            <a:r>
              <a:rPr lang="en-US" dirty="0">
                <a:solidFill>
                  <a:srgbClr val="FF0000"/>
                </a:solidFill>
              </a:rPr>
              <a:t> I. </a:t>
            </a:r>
            <a:r>
              <a:rPr lang="en-US" dirty="0" err="1">
                <a:solidFill>
                  <a:srgbClr val="FF0000"/>
                </a:solidFill>
              </a:rPr>
              <a:t>Zahed</a:t>
            </a:r>
            <a:endParaRPr lang="en-US" dirty="0">
              <a:solidFill>
                <a:srgbClr val="FF0000"/>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514600" y="670931"/>
            <a:ext cx="3426636"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pp cross section</a:t>
            </a:r>
            <a:endParaRPr lang="en-US" sz="2800" dirty="0"/>
          </a:p>
        </p:txBody>
      </p:sp>
      <p:sp>
        <p:nvSpPr>
          <p:cNvPr id="12" name="TextBox 11"/>
          <p:cNvSpPr txBox="1"/>
          <p:nvPr/>
        </p:nvSpPr>
        <p:spPr>
          <a:xfrm>
            <a:off x="482600" y="-1143000"/>
            <a:ext cx="184666" cy="369332"/>
          </a:xfrm>
          <a:prstGeom prst="rect">
            <a:avLst/>
          </a:prstGeom>
          <a:noFill/>
        </p:spPr>
        <p:txBody>
          <a:bodyPr wrap="none" rtlCol="0">
            <a:spAutoFit/>
          </a:bodyPr>
          <a:lstStyle/>
          <a:p>
            <a:endParaRPr lang="en-US"/>
          </a:p>
        </p:txBody>
      </p:sp>
      <p:pic>
        <p:nvPicPr>
          <p:cNvPr id="8" name="Picture 7" descr="latex-image-1.pdf"/>
          <p:cNvPicPr>
            <a:picLocks noChangeAspect="1"/>
          </p:cNvPicPr>
          <p:nvPr/>
        </p:nvPicPr>
        <p:blipFill>
          <a:blip r:embed="rId2"/>
          <a:stretch>
            <a:fillRect/>
          </a:stretch>
        </p:blipFill>
        <p:spPr>
          <a:xfrm>
            <a:off x="2193583" y="4627782"/>
            <a:ext cx="4343400" cy="609600"/>
          </a:xfrm>
          <a:prstGeom prst="rect">
            <a:avLst/>
          </a:prstGeom>
          <a:solidFill>
            <a:srgbClr val="51FF56"/>
          </a:solidFill>
        </p:spPr>
      </p:pic>
      <p:sp>
        <p:nvSpPr>
          <p:cNvPr id="11" name="Process 10"/>
          <p:cNvSpPr/>
          <p:nvPr/>
        </p:nvSpPr>
        <p:spPr>
          <a:xfrm>
            <a:off x="5198114" y="2784404"/>
            <a:ext cx="2514600" cy="612648"/>
          </a:xfrm>
          <a:prstGeom prst="flowChartProcess">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16" name="Picture 15" descr="latex-image-1.pdf"/>
          <p:cNvPicPr>
            <a:picLocks noChangeAspect="1"/>
          </p:cNvPicPr>
          <p:nvPr/>
        </p:nvPicPr>
        <p:blipFill>
          <a:blip r:embed="rId3"/>
          <a:stretch>
            <a:fillRect/>
          </a:stretch>
        </p:blipFill>
        <p:spPr>
          <a:xfrm>
            <a:off x="7712714" y="3485075"/>
            <a:ext cx="127000" cy="241300"/>
          </a:xfrm>
          <a:prstGeom prst="rect">
            <a:avLst/>
          </a:prstGeom>
        </p:spPr>
      </p:pic>
      <p:pic>
        <p:nvPicPr>
          <p:cNvPr id="17" name="Picture 16" descr="latex-image-1.pdf"/>
          <p:cNvPicPr>
            <a:picLocks noChangeAspect="1"/>
          </p:cNvPicPr>
          <p:nvPr/>
        </p:nvPicPr>
        <p:blipFill>
          <a:blip r:embed="rId4"/>
          <a:stretch>
            <a:fillRect/>
          </a:stretch>
        </p:blipFill>
        <p:spPr>
          <a:xfrm>
            <a:off x="5236700" y="3541335"/>
            <a:ext cx="152400" cy="241300"/>
          </a:xfrm>
          <a:prstGeom prst="rect">
            <a:avLst/>
          </a:prstGeom>
        </p:spPr>
      </p:pic>
      <p:pic>
        <p:nvPicPr>
          <p:cNvPr id="18" name="Picture 17" descr="latex-image-1.pdf"/>
          <p:cNvPicPr>
            <a:picLocks noChangeAspect="1"/>
          </p:cNvPicPr>
          <p:nvPr/>
        </p:nvPicPr>
        <p:blipFill>
          <a:blip r:embed="rId5"/>
          <a:stretch>
            <a:fillRect/>
          </a:stretch>
        </p:blipFill>
        <p:spPr>
          <a:xfrm>
            <a:off x="5156107" y="2425680"/>
            <a:ext cx="190500" cy="304800"/>
          </a:xfrm>
          <a:prstGeom prst="rect">
            <a:avLst/>
          </a:prstGeom>
        </p:spPr>
      </p:pic>
      <p:pic>
        <p:nvPicPr>
          <p:cNvPr id="19" name="Picture 18" descr="latex-image-1.pdf"/>
          <p:cNvPicPr>
            <a:picLocks noChangeAspect="1"/>
          </p:cNvPicPr>
          <p:nvPr/>
        </p:nvPicPr>
        <p:blipFill>
          <a:blip r:embed="rId6"/>
          <a:stretch>
            <a:fillRect/>
          </a:stretch>
        </p:blipFill>
        <p:spPr>
          <a:xfrm>
            <a:off x="5828030" y="2156235"/>
            <a:ext cx="1184370" cy="438774"/>
          </a:xfrm>
          <a:prstGeom prst="rect">
            <a:avLst/>
          </a:prstGeom>
          <a:solidFill>
            <a:srgbClr val="FFFF00"/>
          </a:solidFill>
        </p:spPr>
      </p:pic>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2400" y="5892029"/>
            <a:ext cx="1041400" cy="190500"/>
          </a:xfrm>
          <a:prstGeom prst="rect">
            <a:avLst/>
          </a:prstGeom>
        </p:spPr>
      </p:pic>
      <p:pic>
        <p:nvPicPr>
          <p:cNvPr id="15" name="Picture 14"/>
          <p:cNvPicPr>
            <a:picLocks noChangeAspect="1"/>
          </p:cNvPicPr>
          <p:nvPr/>
        </p:nvPicPr>
        <p:blipFill>
          <a:blip r:embed="rId8"/>
          <a:stretch>
            <a:fillRect/>
          </a:stretch>
        </p:blipFill>
        <p:spPr>
          <a:xfrm>
            <a:off x="2209800" y="2256054"/>
            <a:ext cx="1634498" cy="1526581"/>
          </a:xfrm>
          <a:prstGeom prst="rect">
            <a:avLst/>
          </a:prstGeom>
        </p:spPr>
      </p:pic>
      <p:pic>
        <p:nvPicPr>
          <p:cNvPr id="6" name="Picture 5">
            <a:extLst>
              <a:ext uri="{FF2B5EF4-FFF2-40B4-BE49-F238E27FC236}">
                <a16:creationId xmlns:a16="http://schemas.microsoft.com/office/drawing/2014/main" id="{9A37307F-BBE2-1D46-A64D-AAA4DE0AC8D4}"/>
              </a:ext>
            </a:extLst>
          </p:cNvPr>
          <p:cNvPicPr>
            <a:picLocks noChangeAspect="1"/>
          </p:cNvPicPr>
          <p:nvPr/>
        </p:nvPicPr>
        <p:blipFill>
          <a:blip r:embed="rId9"/>
          <a:stretch>
            <a:fillRect/>
          </a:stretch>
        </p:blipFill>
        <p:spPr>
          <a:xfrm>
            <a:off x="2362199" y="1765746"/>
            <a:ext cx="1295401" cy="273552"/>
          </a:xfrm>
          <a:prstGeom prst="rect">
            <a:avLst/>
          </a:prstGeom>
        </p:spPr>
      </p:pic>
      <p:pic>
        <p:nvPicPr>
          <p:cNvPr id="7" name="Picture 6">
            <a:extLst>
              <a:ext uri="{FF2B5EF4-FFF2-40B4-BE49-F238E27FC236}">
                <a16:creationId xmlns:a16="http://schemas.microsoft.com/office/drawing/2014/main" id="{AB21D9B0-4AF4-1944-AAF5-720D5CFD0BAC}"/>
              </a:ext>
            </a:extLst>
          </p:cNvPr>
          <p:cNvPicPr>
            <a:picLocks noChangeAspect="1"/>
          </p:cNvPicPr>
          <p:nvPr/>
        </p:nvPicPr>
        <p:blipFill>
          <a:blip r:embed="rId10"/>
          <a:stretch>
            <a:fillRect/>
          </a:stretch>
        </p:blipFill>
        <p:spPr>
          <a:xfrm>
            <a:off x="7211064" y="2256054"/>
            <a:ext cx="1003300" cy="190500"/>
          </a:xfrm>
          <a:prstGeom prst="rect">
            <a:avLst/>
          </a:prstGeom>
        </p:spPr>
      </p:pic>
      <p:sp>
        <p:nvSpPr>
          <p:cNvPr id="13" name="Left-Right Arrow 12">
            <a:extLst>
              <a:ext uri="{FF2B5EF4-FFF2-40B4-BE49-F238E27FC236}">
                <a16:creationId xmlns:a16="http://schemas.microsoft.com/office/drawing/2014/main" id="{F714DCAF-74EB-E04E-A1A9-023028DB58E3}"/>
              </a:ext>
            </a:extLst>
          </p:cNvPr>
          <p:cNvSpPr/>
          <p:nvPr/>
        </p:nvSpPr>
        <p:spPr>
          <a:xfrm>
            <a:off x="4382681" y="2918696"/>
            <a:ext cx="533400" cy="380999"/>
          </a:xfrm>
          <a:prstGeom prst="lef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900F460-32F9-8F4B-923C-1EE179CA7782}"/>
              </a:ext>
            </a:extLst>
          </p:cNvPr>
          <p:cNvPicPr>
            <a:picLocks noChangeAspect="1"/>
          </p:cNvPicPr>
          <p:nvPr/>
        </p:nvPicPr>
        <p:blipFill>
          <a:blip r:embed="rId11"/>
          <a:stretch>
            <a:fillRect/>
          </a:stretch>
        </p:blipFill>
        <p:spPr>
          <a:xfrm>
            <a:off x="2209799" y="5587229"/>
            <a:ext cx="4327183" cy="495300"/>
          </a:xfrm>
          <a:prstGeom prst="rect">
            <a:avLst/>
          </a:prstGeom>
          <a:solidFill>
            <a:srgbClr val="51FF56"/>
          </a:solidFill>
        </p:spPr>
      </p:pic>
      <p:sp>
        <p:nvSpPr>
          <p:cNvPr id="2" name="TextBox 1">
            <a:extLst>
              <a:ext uri="{FF2B5EF4-FFF2-40B4-BE49-F238E27FC236}">
                <a16:creationId xmlns:a16="http://schemas.microsoft.com/office/drawing/2014/main" id="{1667CC37-FE98-5D41-8870-223B435D0987}"/>
              </a:ext>
            </a:extLst>
          </p:cNvPr>
          <p:cNvSpPr txBox="1"/>
          <p:nvPr/>
        </p:nvSpPr>
        <p:spPr>
          <a:xfrm>
            <a:off x="4627214" y="6283446"/>
            <a:ext cx="3557449" cy="369332"/>
          </a:xfrm>
          <a:prstGeom prst="rect">
            <a:avLst/>
          </a:prstGeom>
          <a:noFill/>
        </p:spPr>
        <p:txBody>
          <a:bodyPr wrap="none" rtlCol="0">
            <a:spAutoFit/>
          </a:bodyPr>
          <a:lstStyle/>
          <a:p>
            <a:r>
              <a:rPr lang="en-US" dirty="0">
                <a:solidFill>
                  <a:srgbClr val="FF0000"/>
                </a:solidFill>
              </a:rPr>
              <a:t>See also </a:t>
            </a:r>
            <a:r>
              <a:rPr lang="en-US" dirty="0" err="1">
                <a:solidFill>
                  <a:srgbClr val="FF0000"/>
                </a:solidFill>
              </a:rPr>
              <a:t>Janik-Peshanski</a:t>
            </a:r>
            <a:r>
              <a:rPr lang="en-US" dirty="0">
                <a:solidFill>
                  <a:srgbClr val="FF0000"/>
                </a:solidFill>
              </a:rPr>
              <a:t> in </a:t>
            </a:r>
            <a:r>
              <a:rPr lang="en-US" dirty="0" err="1">
                <a:solidFill>
                  <a:srgbClr val="FF0000"/>
                </a:solidFill>
              </a:rPr>
              <a:t>AdS</a:t>
            </a:r>
            <a:endParaRPr lang="en-US"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51432" y="248960"/>
            <a:ext cx="6534150"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Quantum  entropy in the string</a:t>
            </a:r>
            <a:endParaRPr lang="en-US" sz="2800" dirty="0"/>
          </a:p>
        </p:txBody>
      </p:sp>
      <p:sp>
        <p:nvSpPr>
          <p:cNvPr id="12" name="TextBox 11"/>
          <p:cNvSpPr txBox="1"/>
          <p:nvPr/>
        </p:nvSpPr>
        <p:spPr>
          <a:xfrm>
            <a:off x="482600" y="-1143000"/>
            <a:ext cx="184666" cy="369332"/>
          </a:xfrm>
          <a:prstGeom prst="rect">
            <a:avLst/>
          </a:prstGeom>
          <a:noFill/>
        </p:spPr>
        <p:txBody>
          <a:bodyPr wrap="none" rtlCol="0">
            <a:spAutoFit/>
          </a:bodyPr>
          <a:lstStyle/>
          <a:p>
            <a:endParaRPr lang="en-US"/>
          </a:p>
        </p:txBody>
      </p:sp>
      <p:sp>
        <p:nvSpPr>
          <p:cNvPr id="11" name="Process 10"/>
          <p:cNvSpPr/>
          <p:nvPr/>
        </p:nvSpPr>
        <p:spPr>
          <a:xfrm>
            <a:off x="3231394" y="2101020"/>
            <a:ext cx="2514600" cy="612648"/>
          </a:xfrm>
          <a:prstGeom prst="flowChartProcess">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16" name="Picture 15" descr="latex-image-1.pdf"/>
          <p:cNvPicPr>
            <a:picLocks noChangeAspect="1"/>
          </p:cNvPicPr>
          <p:nvPr/>
        </p:nvPicPr>
        <p:blipFill>
          <a:blip r:embed="rId2"/>
          <a:stretch>
            <a:fillRect/>
          </a:stretch>
        </p:blipFill>
        <p:spPr>
          <a:xfrm>
            <a:off x="5857643" y="2634439"/>
            <a:ext cx="127000" cy="241300"/>
          </a:xfrm>
          <a:prstGeom prst="rect">
            <a:avLst/>
          </a:prstGeom>
        </p:spPr>
      </p:pic>
      <p:pic>
        <p:nvPicPr>
          <p:cNvPr id="17" name="Picture 16" descr="latex-image-1.pdf"/>
          <p:cNvPicPr>
            <a:picLocks noChangeAspect="1"/>
          </p:cNvPicPr>
          <p:nvPr/>
        </p:nvPicPr>
        <p:blipFill>
          <a:blip r:embed="rId3"/>
          <a:stretch>
            <a:fillRect/>
          </a:stretch>
        </p:blipFill>
        <p:spPr>
          <a:xfrm>
            <a:off x="2959100" y="2755089"/>
            <a:ext cx="152400" cy="241300"/>
          </a:xfrm>
          <a:prstGeom prst="rect">
            <a:avLst/>
          </a:prstGeom>
        </p:spPr>
      </p:pic>
      <p:pic>
        <p:nvPicPr>
          <p:cNvPr id="18" name="Picture 17" descr="latex-image-1.pdf"/>
          <p:cNvPicPr>
            <a:picLocks noChangeAspect="1"/>
          </p:cNvPicPr>
          <p:nvPr/>
        </p:nvPicPr>
        <p:blipFill>
          <a:blip r:embed="rId4"/>
          <a:stretch>
            <a:fillRect/>
          </a:stretch>
        </p:blipFill>
        <p:spPr>
          <a:xfrm>
            <a:off x="2940050" y="1682651"/>
            <a:ext cx="190500" cy="304800"/>
          </a:xfrm>
          <a:prstGeom prst="rect">
            <a:avLst/>
          </a:prstGeom>
        </p:spPr>
      </p:pic>
      <p:pic>
        <p:nvPicPr>
          <p:cNvPr id="19" name="Picture 18" descr="latex-image-1.pdf"/>
          <p:cNvPicPr>
            <a:picLocks noChangeAspect="1"/>
          </p:cNvPicPr>
          <p:nvPr/>
        </p:nvPicPr>
        <p:blipFill>
          <a:blip r:embed="rId5"/>
          <a:stretch>
            <a:fillRect/>
          </a:stretch>
        </p:blipFill>
        <p:spPr>
          <a:xfrm>
            <a:off x="3764794" y="1423845"/>
            <a:ext cx="1447800" cy="536367"/>
          </a:xfrm>
          <a:prstGeom prst="rect">
            <a:avLst/>
          </a:prstGeom>
          <a:solidFill>
            <a:srgbClr val="FFFF00"/>
          </a:solidFill>
        </p:spPr>
      </p:pic>
      <p:sp>
        <p:nvSpPr>
          <p:cNvPr id="2" name="Freeform 1">
            <a:extLst>
              <a:ext uri="{FF2B5EF4-FFF2-40B4-BE49-F238E27FC236}">
                <a16:creationId xmlns:a16="http://schemas.microsoft.com/office/drawing/2014/main" id="{9EACF090-769D-6D4D-8CFE-9F226B537938}"/>
              </a:ext>
            </a:extLst>
          </p:cNvPr>
          <p:cNvSpPr/>
          <p:nvPr/>
        </p:nvSpPr>
        <p:spPr>
          <a:xfrm>
            <a:off x="3842158" y="2340528"/>
            <a:ext cx="1082180" cy="201336"/>
          </a:xfrm>
          <a:custGeom>
            <a:avLst/>
            <a:gdLst>
              <a:gd name="connsiteX0" fmla="*/ 0 w 1082180"/>
              <a:gd name="connsiteY0" fmla="*/ 176169 h 201336"/>
              <a:gd name="connsiteX1" fmla="*/ 25167 w 1082180"/>
              <a:gd name="connsiteY1" fmla="*/ 109057 h 201336"/>
              <a:gd name="connsiteX2" fmla="*/ 41945 w 1082180"/>
              <a:gd name="connsiteY2" fmla="*/ 83890 h 201336"/>
              <a:gd name="connsiteX3" fmla="*/ 67112 w 1082180"/>
              <a:gd name="connsiteY3" fmla="*/ 33556 h 201336"/>
              <a:gd name="connsiteX4" fmla="*/ 117446 w 1082180"/>
              <a:gd name="connsiteY4" fmla="*/ 16778 h 201336"/>
              <a:gd name="connsiteX5" fmla="*/ 192947 w 1082180"/>
              <a:gd name="connsiteY5" fmla="*/ 41945 h 201336"/>
              <a:gd name="connsiteX6" fmla="*/ 218114 w 1082180"/>
              <a:gd name="connsiteY6" fmla="*/ 92279 h 201336"/>
              <a:gd name="connsiteX7" fmla="*/ 234892 w 1082180"/>
              <a:gd name="connsiteY7" fmla="*/ 117446 h 201336"/>
              <a:gd name="connsiteX8" fmla="*/ 243281 w 1082180"/>
              <a:gd name="connsiteY8" fmla="*/ 142613 h 201336"/>
              <a:gd name="connsiteX9" fmla="*/ 285225 w 1082180"/>
              <a:gd name="connsiteY9" fmla="*/ 192947 h 201336"/>
              <a:gd name="connsiteX10" fmla="*/ 310392 w 1082180"/>
              <a:gd name="connsiteY10" fmla="*/ 201336 h 201336"/>
              <a:gd name="connsiteX11" fmla="*/ 343948 w 1082180"/>
              <a:gd name="connsiteY11" fmla="*/ 192947 h 201336"/>
              <a:gd name="connsiteX12" fmla="*/ 360726 w 1082180"/>
              <a:gd name="connsiteY12" fmla="*/ 167780 h 201336"/>
              <a:gd name="connsiteX13" fmla="*/ 402671 w 1082180"/>
              <a:gd name="connsiteY13" fmla="*/ 117446 h 201336"/>
              <a:gd name="connsiteX14" fmla="*/ 411060 w 1082180"/>
              <a:gd name="connsiteY14" fmla="*/ 92279 h 201336"/>
              <a:gd name="connsiteX15" fmla="*/ 469783 w 1082180"/>
              <a:gd name="connsiteY15" fmla="*/ 25167 h 201336"/>
              <a:gd name="connsiteX16" fmla="*/ 520117 w 1082180"/>
              <a:gd name="connsiteY16" fmla="*/ 33556 h 201336"/>
              <a:gd name="connsiteX17" fmla="*/ 553673 w 1082180"/>
              <a:gd name="connsiteY17" fmla="*/ 50334 h 201336"/>
              <a:gd name="connsiteX18" fmla="*/ 578840 w 1082180"/>
              <a:gd name="connsiteY18" fmla="*/ 58723 h 201336"/>
              <a:gd name="connsiteX19" fmla="*/ 612396 w 1082180"/>
              <a:gd name="connsiteY19" fmla="*/ 109057 h 201336"/>
              <a:gd name="connsiteX20" fmla="*/ 629174 w 1082180"/>
              <a:gd name="connsiteY20" fmla="*/ 134224 h 201336"/>
              <a:gd name="connsiteX21" fmla="*/ 654341 w 1082180"/>
              <a:gd name="connsiteY21" fmla="*/ 184558 h 201336"/>
              <a:gd name="connsiteX22" fmla="*/ 679508 w 1082180"/>
              <a:gd name="connsiteY22" fmla="*/ 192947 h 201336"/>
              <a:gd name="connsiteX23" fmla="*/ 729842 w 1082180"/>
              <a:gd name="connsiteY23" fmla="*/ 167780 h 201336"/>
              <a:gd name="connsiteX24" fmla="*/ 771787 w 1082180"/>
              <a:gd name="connsiteY24" fmla="*/ 92279 h 201336"/>
              <a:gd name="connsiteX25" fmla="*/ 830510 w 1082180"/>
              <a:gd name="connsiteY25" fmla="*/ 16778 h 201336"/>
              <a:gd name="connsiteX26" fmla="*/ 855677 w 1082180"/>
              <a:gd name="connsiteY26" fmla="*/ 0 h 201336"/>
              <a:gd name="connsiteX27" fmla="*/ 922789 w 1082180"/>
              <a:gd name="connsiteY27" fmla="*/ 8389 h 201336"/>
              <a:gd name="connsiteX28" fmla="*/ 973123 w 1082180"/>
              <a:gd name="connsiteY28" fmla="*/ 41945 h 201336"/>
              <a:gd name="connsiteX29" fmla="*/ 989901 w 1082180"/>
              <a:gd name="connsiteY29" fmla="*/ 67112 h 201336"/>
              <a:gd name="connsiteX30" fmla="*/ 1015068 w 1082180"/>
              <a:gd name="connsiteY30" fmla="*/ 92279 h 201336"/>
              <a:gd name="connsiteX31" fmla="*/ 1048624 w 1082180"/>
              <a:gd name="connsiteY31" fmla="*/ 167780 h 201336"/>
              <a:gd name="connsiteX32" fmla="*/ 1082180 w 1082180"/>
              <a:gd name="connsiteY32" fmla="*/ 167780 h 20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2180" h="201336">
                <a:moveTo>
                  <a:pt x="0" y="176169"/>
                </a:moveTo>
                <a:cubicBezTo>
                  <a:pt x="8389" y="153798"/>
                  <a:pt x="15280" y="130807"/>
                  <a:pt x="25167" y="109057"/>
                </a:cubicBezTo>
                <a:cubicBezTo>
                  <a:pt x="29339" y="99878"/>
                  <a:pt x="37436" y="92908"/>
                  <a:pt x="41945" y="83890"/>
                </a:cubicBezTo>
                <a:cubicBezTo>
                  <a:pt x="49840" y="68100"/>
                  <a:pt x="49627" y="44484"/>
                  <a:pt x="67112" y="33556"/>
                </a:cubicBezTo>
                <a:cubicBezTo>
                  <a:pt x="82109" y="24183"/>
                  <a:pt x="117446" y="16778"/>
                  <a:pt x="117446" y="16778"/>
                </a:cubicBezTo>
                <a:cubicBezTo>
                  <a:pt x="151191" y="22402"/>
                  <a:pt x="169355" y="18353"/>
                  <a:pt x="192947" y="41945"/>
                </a:cubicBezTo>
                <a:cubicBezTo>
                  <a:pt x="216989" y="65987"/>
                  <a:pt x="204468" y="64987"/>
                  <a:pt x="218114" y="92279"/>
                </a:cubicBezTo>
                <a:cubicBezTo>
                  <a:pt x="222623" y="101297"/>
                  <a:pt x="230383" y="108428"/>
                  <a:pt x="234892" y="117446"/>
                </a:cubicBezTo>
                <a:cubicBezTo>
                  <a:pt x="238847" y="125355"/>
                  <a:pt x="239326" y="134704"/>
                  <a:pt x="243281" y="142613"/>
                </a:cubicBezTo>
                <a:cubicBezTo>
                  <a:pt x="251018" y="158087"/>
                  <a:pt x="271312" y="183671"/>
                  <a:pt x="285225" y="192947"/>
                </a:cubicBezTo>
                <a:cubicBezTo>
                  <a:pt x="292583" y="197852"/>
                  <a:pt x="302003" y="198540"/>
                  <a:pt x="310392" y="201336"/>
                </a:cubicBezTo>
                <a:cubicBezTo>
                  <a:pt x="321577" y="198540"/>
                  <a:pt x="334355" y="199342"/>
                  <a:pt x="343948" y="192947"/>
                </a:cubicBezTo>
                <a:cubicBezTo>
                  <a:pt x="352337" y="187354"/>
                  <a:pt x="354271" y="175525"/>
                  <a:pt x="360726" y="167780"/>
                </a:cubicBezTo>
                <a:cubicBezTo>
                  <a:pt x="383917" y="139950"/>
                  <a:pt x="387050" y="148688"/>
                  <a:pt x="402671" y="117446"/>
                </a:cubicBezTo>
                <a:cubicBezTo>
                  <a:pt x="406626" y="109537"/>
                  <a:pt x="406766" y="100009"/>
                  <a:pt x="411060" y="92279"/>
                </a:cubicBezTo>
                <a:cubicBezTo>
                  <a:pt x="439846" y="40465"/>
                  <a:pt x="433019" y="49676"/>
                  <a:pt x="469783" y="25167"/>
                </a:cubicBezTo>
                <a:cubicBezTo>
                  <a:pt x="486561" y="27963"/>
                  <a:pt x="503825" y="28668"/>
                  <a:pt x="520117" y="33556"/>
                </a:cubicBezTo>
                <a:cubicBezTo>
                  <a:pt x="532095" y="37149"/>
                  <a:pt x="542179" y="45408"/>
                  <a:pt x="553673" y="50334"/>
                </a:cubicBezTo>
                <a:cubicBezTo>
                  <a:pt x="561801" y="53817"/>
                  <a:pt x="570451" y="55927"/>
                  <a:pt x="578840" y="58723"/>
                </a:cubicBezTo>
                <a:lnTo>
                  <a:pt x="612396" y="109057"/>
                </a:lnTo>
                <a:cubicBezTo>
                  <a:pt x="617989" y="117446"/>
                  <a:pt x="625986" y="124659"/>
                  <a:pt x="629174" y="134224"/>
                </a:cubicBezTo>
                <a:cubicBezTo>
                  <a:pt x="634700" y="150803"/>
                  <a:pt x="639557" y="172731"/>
                  <a:pt x="654341" y="184558"/>
                </a:cubicBezTo>
                <a:cubicBezTo>
                  <a:pt x="661246" y="190082"/>
                  <a:pt x="671119" y="190151"/>
                  <a:pt x="679508" y="192947"/>
                </a:cubicBezTo>
                <a:cubicBezTo>
                  <a:pt x="697460" y="186963"/>
                  <a:pt x="716450" y="183086"/>
                  <a:pt x="729842" y="167780"/>
                </a:cubicBezTo>
                <a:cubicBezTo>
                  <a:pt x="808886" y="77444"/>
                  <a:pt x="739225" y="150891"/>
                  <a:pt x="771787" y="92279"/>
                </a:cubicBezTo>
                <a:cubicBezTo>
                  <a:pt x="787914" y="63250"/>
                  <a:pt x="805211" y="37861"/>
                  <a:pt x="830510" y="16778"/>
                </a:cubicBezTo>
                <a:cubicBezTo>
                  <a:pt x="838255" y="10323"/>
                  <a:pt x="847288" y="5593"/>
                  <a:pt x="855677" y="0"/>
                </a:cubicBezTo>
                <a:cubicBezTo>
                  <a:pt x="878048" y="2796"/>
                  <a:pt x="901558" y="806"/>
                  <a:pt x="922789" y="8389"/>
                </a:cubicBezTo>
                <a:cubicBezTo>
                  <a:pt x="941779" y="15171"/>
                  <a:pt x="973123" y="41945"/>
                  <a:pt x="973123" y="41945"/>
                </a:cubicBezTo>
                <a:cubicBezTo>
                  <a:pt x="978716" y="50334"/>
                  <a:pt x="983446" y="59367"/>
                  <a:pt x="989901" y="67112"/>
                </a:cubicBezTo>
                <a:cubicBezTo>
                  <a:pt x="997496" y="76226"/>
                  <a:pt x="1009306" y="81908"/>
                  <a:pt x="1015068" y="92279"/>
                </a:cubicBezTo>
                <a:cubicBezTo>
                  <a:pt x="1017589" y="96816"/>
                  <a:pt x="1031981" y="159459"/>
                  <a:pt x="1048624" y="167780"/>
                </a:cubicBezTo>
                <a:cubicBezTo>
                  <a:pt x="1058628" y="172782"/>
                  <a:pt x="1070995" y="167780"/>
                  <a:pt x="1082180" y="16778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A9E267-98DE-F045-A49B-F85F690DC06F}"/>
              </a:ext>
            </a:extLst>
          </p:cNvPr>
          <p:cNvSpPr txBox="1"/>
          <p:nvPr/>
        </p:nvSpPr>
        <p:spPr>
          <a:xfrm>
            <a:off x="7086600" y="6172200"/>
            <a:ext cx="1652953" cy="523220"/>
          </a:xfrm>
          <a:prstGeom prst="rect">
            <a:avLst/>
          </a:prstGeom>
          <a:noFill/>
        </p:spPr>
        <p:txBody>
          <a:bodyPr wrap="none" rtlCol="0">
            <a:spAutoFit/>
          </a:bodyPr>
          <a:lstStyle/>
          <a:p>
            <a:r>
              <a:rPr lang="en-US" sz="1400" dirty="0" err="1">
                <a:solidFill>
                  <a:srgbClr val="FF0000"/>
                </a:solidFill>
              </a:rPr>
              <a:t>Stoffers-Zahed</a:t>
            </a:r>
            <a:r>
              <a:rPr lang="en-US" sz="1400" dirty="0">
                <a:solidFill>
                  <a:srgbClr val="FF0000"/>
                </a:solidFill>
              </a:rPr>
              <a:t> 12’</a:t>
            </a:r>
          </a:p>
          <a:p>
            <a:r>
              <a:rPr lang="en-US" sz="1400" dirty="0">
                <a:solidFill>
                  <a:srgbClr val="FF0000"/>
                </a:solidFill>
              </a:rPr>
              <a:t>Liu-</a:t>
            </a:r>
            <a:r>
              <a:rPr lang="en-US" sz="1400" dirty="0" err="1">
                <a:solidFill>
                  <a:srgbClr val="FF0000"/>
                </a:solidFill>
              </a:rPr>
              <a:t>Zahed</a:t>
            </a:r>
            <a:r>
              <a:rPr lang="en-US" sz="1400" dirty="0">
                <a:solidFill>
                  <a:srgbClr val="FF0000"/>
                </a:solidFill>
              </a:rPr>
              <a:t> 18’</a:t>
            </a:r>
          </a:p>
        </p:txBody>
      </p:sp>
      <p:pic>
        <p:nvPicPr>
          <p:cNvPr id="3" name="Picture 2">
            <a:extLst>
              <a:ext uri="{FF2B5EF4-FFF2-40B4-BE49-F238E27FC236}">
                <a16:creationId xmlns:a16="http://schemas.microsoft.com/office/drawing/2014/main" id="{99CE932D-FE0F-2D4A-A84E-9F9E7E7D7ECB}"/>
              </a:ext>
            </a:extLst>
          </p:cNvPr>
          <p:cNvPicPr>
            <a:picLocks noChangeAspect="1"/>
          </p:cNvPicPr>
          <p:nvPr/>
        </p:nvPicPr>
        <p:blipFill>
          <a:blip r:embed="rId6"/>
          <a:stretch>
            <a:fillRect/>
          </a:stretch>
        </p:blipFill>
        <p:spPr>
          <a:xfrm>
            <a:off x="1551432" y="4911976"/>
            <a:ext cx="6134100" cy="711200"/>
          </a:xfrm>
          <a:prstGeom prst="rect">
            <a:avLst/>
          </a:prstGeom>
          <a:solidFill>
            <a:srgbClr val="51FF56"/>
          </a:solidFill>
        </p:spPr>
      </p:pic>
      <p:pic>
        <p:nvPicPr>
          <p:cNvPr id="8" name="Picture 7">
            <a:extLst>
              <a:ext uri="{FF2B5EF4-FFF2-40B4-BE49-F238E27FC236}">
                <a16:creationId xmlns:a16="http://schemas.microsoft.com/office/drawing/2014/main" id="{AC4BF1E2-A50F-9A47-A415-1CDA92A009A4}"/>
              </a:ext>
            </a:extLst>
          </p:cNvPr>
          <p:cNvPicPr>
            <a:picLocks noChangeAspect="1"/>
          </p:cNvPicPr>
          <p:nvPr/>
        </p:nvPicPr>
        <p:blipFill>
          <a:blip r:embed="rId7"/>
          <a:stretch>
            <a:fillRect/>
          </a:stretch>
        </p:blipFill>
        <p:spPr>
          <a:xfrm>
            <a:off x="1551432" y="4077199"/>
            <a:ext cx="6121400" cy="495300"/>
          </a:xfrm>
          <a:prstGeom prst="rect">
            <a:avLst/>
          </a:prstGeom>
          <a:solidFill>
            <a:srgbClr val="FFFF00"/>
          </a:solidFill>
        </p:spPr>
      </p:pic>
      <p:sp>
        <p:nvSpPr>
          <p:cNvPr id="13" name="Frame 12">
            <a:extLst>
              <a:ext uri="{FF2B5EF4-FFF2-40B4-BE49-F238E27FC236}">
                <a16:creationId xmlns:a16="http://schemas.microsoft.com/office/drawing/2014/main" id="{1FA74A04-216D-6F4B-A90A-85E7A0E649D5}"/>
              </a:ext>
            </a:extLst>
          </p:cNvPr>
          <p:cNvSpPr/>
          <p:nvPr/>
        </p:nvSpPr>
        <p:spPr>
          <a:xfrm>
            <a:off x="7150100" y="4077199"/>
            <a:ext cx="522732" cy="414561"/>
          </a:xfrm>
          <a:prstGeom prst="frame">
            <a:avLst>
              <a:gd name="adj1"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wn Arrow 13">
            <a:extLst>
              <a:ext uri="{FF2B5EF4-FFF2-40B4-BE49-F238E27FC236}">
                <a16:creationId xmlns:a16="http://schemas.microsoft.com/office/drawing/2014/main" id="{6019719B-FD29-8544-B288-8D33B618F509}"/>
              </a:ext>
            </a:extLst>
          </p:cNvPr>
          <p:cNvSpPr/>
          <p:nvPr/>
        </p:nvSpPr>
        <p:spPr>
          <a:xfrm rot="16200000">
            <a:off x="7798776" y="4203112"/>
            <a:ext cx="228600" cy="2286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8FFC55A-06A6-1F4E-87C6-607056FF0332}"/>
              </a:ext>
            </a:extLst>
          </p:cNvPr>
          <p:cNvPicPr>
            <a:picLocks noChangeAspect="1"/>
          </p:cNvPicPr>
          <p:nvPr/>
        </p:nvPicPr>
        <p:blipFill>
          <a:blip r:embed="rId8"/>
          <a:stretch>
            <a:fillRect/>
          </a:stretch>
        </p:blipFill>
        <p:spPr>
          <a:xfrm>
            <a:off x="8128924" y="4119379"/>
            <a:ext cx="266700" cy="330200"/>
          </a:xfrm>
          <a:prstGeom prst="rect">
            <a:avLst/>
          </a:prstGeom>
        </p:spPr>
      </p:pic>
      <p:pic>
        <p:nvPicPr>
          <p:cNvPr id="7" name="Picture 6">
            <a:extLst>
              <a:ext uri="{FF2B5EF4-FFF2-40B4-BE49-F238E27FC236}">
                <a16:creationId xmlns:a16="http://schemas.microsoft.com/office/drawing/2014/main" id="{074E5082-C659-3443-B291-4828B9EE1793}"/>
              </a:ext>
            </a:extLst>
          </p:cNvPr>
          <p:cNvPicPr>
            <a:picLocks noChangeAspect="1"/>
          </p:cNvPicPr>
          <p:nvPr/>
        </p:nvPicPr>
        <p:blipFill>
          <a:blip r:embed="rId9"/>
          <a:stretch>
            <a:fillRect/>
          </a:stretch>
        </p:blipFill>
        <p:spPr>
          <a:xfrm>
            <a:off x="1828800" y="3264090"/>
            <a:ext cx="5638800" cy="562646"/>
          </a:xfrm>
          <a:prstGeom prst="rect">
            <a:avLst/>
          </a:prstGeom>
          <a:solidFill>
            <a:srgbClr val="51FF56"/>
          </a:solidFill>
        </p:spPr>
      </p:pic>
    </p:spTree>
    <p:extLst>
      <p:ext uri="{BB962C8B-B14F-4D97-AF65-F5344CB8AC3E}">
        <p14:creationId xmlns:p14="http://schemas.microsoft.com/office/powerpoint/2010/main" val="643606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172050" y="523809"/>
            <a:ext cx="4784117"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Entangled density matrix</a:t>
            </a:r>
            <a:endParaRPr lang="en-US" sz="2800" dirty="0"/>
          </a:p>
        </p:txBody>
      </p:sp>
      <p:sp>
        <p:nvSpPr>
          <p:cNvPr id="18" name="TextBox 17"/>
          <p:cNvSpPr txBox="1"/>
          <p:nvPr/>
        </p:nvSpPr>
        <p:spPr>
          <a:xfrm>
            <a:off x="1117600" y="-850900"/>
            <a:ext cx="184666" cy="369332"/>
          </a:xfrm>
          <a:prstGeom prst="rect">
            <a:avLst/>
          </a:prstGeom>
          <a:noFill/>
        </p:spPr>
        <p:txBody>
          <a:bodyPr wrap="none" rtlCol="0">
            <a:spAutoFit/>
          </a:bodyPr>
          <a:lstStyle/>
          <a:p>
            <a:endParaRPr lang="en-US"/>
          </a:p>
        </p:txBody>
      </p:sp>
      <p:pic>
        <p:nvPicPr>
          <p:cNvPr id="14" name="Picture 13" descr="latex-image-1.pdf"/>
          <p:cNvPicPr>
            <a:picLocks noChangeAspect="1"/>
          </p:cNvPicPr>
          <p:nvPr/>
        </p:nvPicPr>
        <p:blipFill>
          <a:blip r:embed="rId2"/>
          <a:stretch>
            <a:fillRect/>
          </a:stretch>
        </p:blipFill>
        <p:spPr>
          <a:xfrm>
            <a:off x="2172049" y="3146322"/>
            <a:ext cx="4646068" cy="720321"/>
          </a:xfrm>
          <a:prstGeom prst="rect">
            <a:avLst/>
          </a:prstGeom>
          <a:solidFill>
            <a:srgbClr val="51FF56"/>
          </a:solidFill>
        </p:spPr>
      </p:pic>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2509" y="4038569"/>
            <a:ext cx="1206500" cy="1651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284" y="4546518"/>
            <a:ext cx="3494632" cy="533400"/>
          </a:xfrm>
          <a:prstGeom prst="rect">
            <a:avLst/>
          </a:prstGeom>
          <a:solidFill>
            <a:schemeClr val="accent2">
              <a:lumMod val="40000"/>
              <a:lumOff val="60000"/>
            </a:schemeClr>
          </a:solidFill>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560" y="5493093"/>
            <a:ext cx="2562924" cy="533400"/>
          </a:xfrm>
          <a:prstGeom prst="rect">
            <a:avLst/>
          </a:prstGeom>
          <a:solidFill>
            <a:schemeClr val="accent2">
              <a:lumMod val="40000"/>
              <a:lumOff val="60000"/>
            </a:schemeClr>
          </a:solidFill>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032" y="3840794"/>
            <a:ext cx="1473200" cy="139700"/>
          </a:xfrm>
          <a:prstGeom prst="rect">
            <a:avLst/>
          </a:prstGeom>
        </p:spPr>
      </p:pic>
      <p:pic>
        <p:nvPicPr>
          <p:cNvPr id="9" name="Picture 8"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9683" y="4121119"/>
            <a:ext cx="2590801" cy="222158"/>
          </a:xfrm>
          <a:prstGeom prst="rect">
            <a:avLst/>
          </a:prstGeom>
        </p:spPr>
      </p:pic>
      <p:sp>
        <p:nvSpPr>
          <p:cNvPr id="3" name="TextBox 2">
            <a:extLst>
              <a:ext uri="{FF2B5EF4-FFF2-40B4-BE49-F238E27FC236}">
                <a16:creationId xmlns:a16="http://schemas.microsoft.com/office/drawing/2014/main" id="{0C490A52-C775-2E4B-86BF-2952795E2CA2}"/>
              </a:ext>
            </a:extLst>
          </p:cNvPr>
          <p:cNvSpPr txBox="1"/>
          <p:nvPr/>
        </p:nvSpPr>
        <p:spPr>
          <a:xfrm>
            <a:off x="639808" y="2057400"/>
            <a:ext cx="7848600" cy="523220"/>
          </a:xfrm>
          <a:prstGeom prst="rect">
            <a:avLst/>
          </a:prstGeom>
          <a:solidFill>
            <a:srgbClr val="FFFF00"/>
          </a:solidFill>
        </p:spPr>
        <p:txBody>
          <a:bodyPr wrap="square" rtlCol="0">
            <a:spAutoFit/>
          </a:bodyPr>
          <a:lstStyle/>
          <a:p>
            <a:r>
              <a:rPr lang="en-US" sz="1400" dirty="0">
                <a:solidFill>
                  <a:srgbClr val="FF0000"/>
                </a:solidFill>
              </a:rPr>
              <a:t>Following Dima’s presentation of KL 17’ work for EE in DIS in the Pomeron regime at weak coupling,  it was clear that the string Pomeron entropy in SZ 12’ is KL 17’ EE at strong coupling!</a:t>
            </a:r>
          </a:p>
        </p:txBody>
      </p:sp>
    </p:spTree>
    <p:extLst>
      <p:ext uri="{BB962C8B-B14F-4D97-AF65-F5344CB8AC3E}">
        <p14:creationId xmlns:p14="http://schemas.microsoft.com/office/powerpoint/2010/main" val="153938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428268" y="799686"/>
            <a:ext cx="3854450"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Discretized pp string</a:t>
            </a:r>
            <a:endParaRPr lang="en-US" sz="2800" dirty="0"/>
          </a:p>
        </p:txBody>
      </p:sp>
      <p:pic>
        <p:nvPicPr>
          <p:cNvPr id="16" name="Picture 15" descr="latex-image-1.pdf"/>
          <p:cNvPicPr>
            <a:picLocks noChangeAspect="1"/>
          </p:cNvPicPr>
          <p:nvPr/>
        </p:nvPicPr>
        <p:blipFill>
          <a:blip r:embed="rId2"/>
          <a:stretch>
            <a:fillRect/>
          </a:stretch>
        </p:blipFill>
        <p:spPr>
          <a:xfrm>
            <a:off x="2426870" y="2900759"/>
            <a:ext cx="4298950" cy="819150"/>
          </a:xfrm>
          <a:prstGeom prst="rect">
            <a:avLst/>
          </a:prstGeom>
          <a:solidFill>
            <a:srgbClr val="FFFF00"/>
          </a:solidFill>
        </p:spPr>
      </p:pic>
      <p:pic>
        <p:nvPicPr>
          <p:cNvPr id="17" name="Picture 16" descr="latex-image-1.pdf"/>
          <p:cNvPicPr>
            <a:picLocks noChangeAspect="1"/>
          </p:cNvPicPr>
          <p:nvPr/>
        </p:nvPicPr>
        <p:blipFill>
          <a:blip r:embed="rId3"/>
          <a:stretch>
            <a:fillRect/>
          </a:stretch>
        </p:blipFill>
        <p:spPr>
          <a:xfrm>
            <a:off x="7010400" y="3112948"/>
            <a:ext cx="1408735" cy="394772"/>
          </a:xfrm>
          <a:prstGeom prst="rect">
            <a:avLst/>
          </a:prstGeom>
          <a:solidFill>
            <a:schemeClr val="accent1"/>
          </a:solidFill>
        </p:spPr>
      </p:pic>
      <p:pic>
        <p:nvPicPr>
          <p:cNvPr id="5" name="Picture 4">
            <a:extLst>
              <a:ext uri="{FF2B5EF4-FFF2-40B4-BE49-F238E27FC236}">
                <a16:creationId xmlns:a16="http://schemas.microsoft.com/office/drawing/2014/main" id="{783B1519-9F44-6E47-8E01-274B65A08567}"/>
              </a:ext>
            </a:extLst>
          </p:cNvPr>
          <p:cNvPicPr>
            <a:picLocks noChangeAspect="1"/>
          </p:cNvPicPr>
          <p:nvPr/>
        </p:nvPicPr>
        <p:blipFill>
          <a:blip r:embed="rId4"/>
          <a:stretch>
            <a:fillRect/>
          </a:stretch>
        </p:blipFill>
        <p:spPr>
          <a:xfrm>
            <a:off x="2743200" y="1981200"/>
            <a:ext cx="3238500" cy="495300"/>
          </a:xfrm>
          <a:prstGeom prst="rect">
            <a:avLst/>
          </a:prstGeom>
        </p:spPr>
      </p:pic>
      <p:pic>
        <p:nvPicPr>
          <p:cNvPr id="7" name="Picture 6">
            <a:extLst>
              <a:ext uri="{FF2B5EF4-FFF2-40B4-BE49-F238E27FC236}">
                <a16:creationId xmlns:a16="http://schemas.microsoft.com/office/drawing/2014/main" id="{83A082A2-8D03-3B40-AF0F-903E0F0E6A6F}"/>
              </a:ext>
            </a:extLst>
          </p:cNvPr>
          <p:cNvPicPr>
            <a:picLocks noChangeAspect="1"/>
          </p:cNvPicPr>
          <p:nvPr/>
        </p:nvPicPr>
        <p:blipFill>
          <a:blip r:embed="rId5"/>
          <a:stretch>
            <a:fillRect/>
          </a:stretch>
        </p:blipFill>
        <p:spPr>
          <a:xfrm>
            <a:off x="2895600" y="4408762"/>
            <a:ext cx="3454400" cy="889000"/>
          </a:xfrm>
          <a:prstGeom prst="rect">
            <a:avLst/>
          </a:prstGeom>
          <a:solidFill>
            <a:srgbClr val="51FF56"/>
          </a:solidFill>
        </p:spPr>
      </p:pic>
      <p:sp>
        <p:nvSpPr>
          <p:cNvPr id="2" name="Down Arrow 1">
            <a:extLst>
              <a:ext uri="{FF2B5EF4-FFF2-40B4-BE49-F238E27FC236}">
                <a16:creationId xmlns:a16="http://schemas.microsoft.com/office/drawing/2014/main" id="{83DB7D3E-A7FC-B448-881E-40186261D5E9}"/>
              </a:ext>
            </a:extLst>
          </p:cNvPr>
          <p:cNvSpPr/>
          <p:nvPr/>
        </p:nvSpPr>
        <p:spPr>
          <a:xfrm>
            <a:off x="4355493" y="3962400"/>
            <a:ext cx="521307" cy="181768"/>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874003" y="378480"/>
            <a:ext cx="5994400"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Entanglement = “Thermal”</a:t>
            </a:r>
            <a:endParaRPr lang="en-US" sz="2800" dirty="0"/>
          </a:p>
        </p:txBody>
      </p:sp>
      <p:sp>
        <p:nvSpPr>
          <p:cNvPr id="18" name="TextBox 17"/>
          <p:cNvSpPr txBox="1"/>
          <p:nvPr/>
        </p:nvSpPr>
        <p:spPr>
          <a:xfrm>
            <a:off x="1117600" y="-850900"/>
            <a:ext cx="184666" cy="369332"/>
          </a:xfrm>
          <a:prstGeom prst="rect">
            <a:avLst/>
          </a:prstGeom>
          <a:noFill/>
        </p:spPr>
        <p:txBody>
          <a:bodyPr wrap="none" rtlCol="0">
            <a:spAutoFit/>
          </a:bodyPr>
          <a:lstStyle/>
          <a:p>
            <a:endParaRPr lang="en-US"/>
          </a:p>
        </p:txBody>
      </p:sp>
      <p:sp>
        <p:nvSpPr>
          <p:cNvPr id="8" name="Process 7"/>
          <p:cNvSpPr/>
          <p:nvPr/>
        </p:nvSpPr>
        <p:spPr>
          <a:xfrm>
            <a:off x="1562158" y="2165705"/>
            <a:ext cx="6264883" cy="398707"/>
          </a:xfrm>
          <a:prstGeom prst="flowChartProcess">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latex-image-1.pdf"/>
          <p:cNvPicPr>
            <a:picLocks noChangeAspect="1"/>
          </p:cNvPicPr>
          <p:nvPr/>
        </p:nvPicPr>
        <p:blipFill>
          <a:blip r:embed="rId3"/>
          <a:stretch>
            <a:fillRect/>
          </a:stretch>
        </p:blipFill>
        <p:spPr>
          <a:xfrm>
            <a:off x="1193800" y="2254250"/>
            <a:ext cx="152400" cy="241300"/>
          </a:xfrm>
          <a:prstGeom prst="rect">
            <a:avLst/>
          </a:prstGeom>
        </p:spPr>
      </p:pic>
      <p:sp>
        <p:nvSpPr>
          <p:cNvPr id="11" name="Process 10"/>
          <p:cNvSpPr/>
          <p:nvPr/>
        </p:nvSpPr>
        <p:spPr>
          <a:xfrm flipV="1">
            <a:off x="1523999" y="2153865"/>
            <a:ext cx="2209800" cy="410547"/>
          </a:xfrm>
          <a:prstGeom prst="flowChartProcess">
            <a:avLst/>
          </a:prstGeom>
          <a:solidFill>
            <a:srgbClr val="0070C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latex-image-1.pdf"/>
          <p:cNvPicPr>
            <a:picLocks noChangeAspect="1"/>
          </p:cNvPicPr>
          <p:nvPr/>
        </p:nvPicPr>
        <p:blipFill>
          <a:blip r:embed="rId4"/>
          <a:stretch>
            <a:fillRect/>
          </a:stretch>
        </p:blipFill>
        <p:spPr>
          <a:xfrm>
            <a:off x="7899400" y="2133600"/>
            <a:ext cx="711200" cy="330200"/>
          </a:xfrm>
          <a:prstGeom prst="rect">
            <a:avLst/>
          </a:prstGeom>
        </p:spPr>
      </p:pic>
      <p:pic>
        <p:nvPicPr>
          <p:cNvPr id="19" name="Picture 18" descr="latex-image-1.pdf"/>
          <p:cNvPicPr>
            <a:picLocks noChangeAspect="1"/>
          </p:cNvPicPr>
          <p:nvPr/>
        </p:nvPicPr>
        <p:blipFill>
          <a:blip r:embed="rId5"/>
          <a:stretch>
            <a:fillRect/>
          </a:stretch>
        </p:blipFill>
        <p:spPr>
          <a:xfrm>
            <a:off x="5349725" y="2228330"/>
            <a:ext cx="673100" cy="215900"/>
          </a:xfrm>
          <a:prstGeom prst="rect">
            <a:avLst/>
          </a:prstGeom>
        </p:spPr>
      </p:pic>
      <p:pic>
        <p:nvPicPr>
          <p:cNvPr id="16" name="Picture 15"/>
          <p:cNvPicPr>
            <a:picLocks noChangeAspect="1"/>
          </p:cNvPicPr>
          <p:nvPr/>
        </p:nvPicPr>
        <p:blipFill>
          <a:blip r:embed="rId6"/>
          <a:stretch>
            <a:fillRect/>
          </a:stretch>
        </p:blipFill>
        <p:spPr>
          <a:xfrm>
            <a:off x="5349725" y="3179248"/>
            <a:ext cx="2291245" cy="1963924"/>
          </a:xfrm>
          <a:prstGeom prst="rect">
            <a:avLst/>
          </a:prstGeom>
        </p:spPr>
      </p:pic>
      <p:pic>
        <p:nvPicPr>
          <p:cNvPr id="20" name="Picture 19" descr="latex-image-1.pdf"/>
          <p:cNvPicPr>
            <a:picLocks noChangeAspect="1"/>
          </p:cNvPicPr>
          <p:nvPr/>
        </p:nvPicPr>
        <p:blipFill>
          <a:blip r:embed="rId7"/>
          <a:stretch>
            <a:fillRect/>
          </a:stretch>
        </p:blipFill>
        <p:spPr>
          <a:xfrm>
            <a:off x="6406117" y="4419601"/>
            <a:ext cx="1072055" cy="152400"/>
          </a:xfrm>
          <a:prstGeom prst="rect">
            <a:avLst/>
          </a:prstGeom>
          <a:solidFill>
            <a:srgbClr val="FF6600"/>
          </a:solidFill>
        </p:spPr>
      </p:pic>
      <p:pic>
        <p:nvPicPr>
          <p:cNvPr id="14" name="Picture 13">
            <a:extLst>
              <a:ext uri="{FF2B5EF4-FFF2-40B4-BE49-F238E27FC236}">
                <a16:creationId xmlns:a16="http://schemas.microsoft.com/office/drawing/2014/main" id="{611BB1F8-E10B-504E-87E1-0297F6F6FDFE}"/>
              </a:ext>
            </a:extLst>
          </p:cNvPr>
          <p:cNvPicPr>
            <a:picLocks noChangeAspect="1"/>
          </p:cNvPicPr>
          <p:nvPr/>
        </p:nvPicPr>
        <p:blipFill>
          <a:blip r:embed="rId8"/>
          <a:stretch>
            <a:fillRect/>
          </a:stretch>
        </p:blipFill>
        <p:spPr>
          <a:xfrm>
            <a:off x="2266949" y="2235243"/>
            <a:ext cx="723900" cy="203200"/>
          </a:xfrm>
          <a:prstGeom prst="rect">
            <a:avLst/>
          </a:prstGeom>
        </p:spPr>
      </p:pic>
      <p:pic>
        <p:nvPicPr>
          <p:cNvPr id="12" name="Picture 11">
            <a:extLst>
              <a:ext uri="{FF2B5EF4-FFF2-40B4-BE49-F238E27FC236}">
                <a16:creationId xmlns:a16="http://schemas.microsoft.com/office/drawing/2014/main" id="{B85D796A-D898-0B49-8735-D5EB1346F50D}"/>
              </a:ext>
            </a:extLst>
          </p:cNvPr>
          <p:cNvPicPr>
            <a:picLocks noChangeAspect="1"/>
          </p:cNvPicPr>
          <p:nvPr/>
        </p:nvPicPr>
        <p:blipFill>
          <a:blip r:embed="rId9"/>
          <a:stretch>
            <a:fillRect/>
          </a:stretch>
        </p:blipFill>
        <p:spPr>
          <a:xfrm>
            <a:off x="6010941" y="1724743"/>
            <a:ext cx="1816100" cy="190500"/>
          </a:xfrm>
          <a:prstGeom prst="rect">
            <a:avLst/>
          </a:prstGeom>
        </p:spPr>
      </p:pic>
      <p:pic>
        <p:nvPicPr>
          <p:cNvPr id="22" name="Picture 21">
            <a:extLst>
              <a:ext uri="{FF2B5EF4-FFF2-40B4-BE49-F238E27FC236}">
                <a16:creationId xmlns:a16="http://schemas.microsoft.com/office/drawing/2014/main" id="{A9155A81-8395-B44E-A841-744F9270A637}"/>
              </a:ext>
            </a:extLst>
          </p:cNvPr>
          <p:cNvPicPr>
            <a:picLocks noChangeAspect="1"/>
          </p:cNvPicPr>
          <p:nvPr/>
        </p:nvPicPr>
        <p:blipFill>
          <a:blip r:embed="rId10"/>
          <a:stretch>
            <a:fillRect/>
          </a:stretch>
        </p:blipFill>
        <p:spPr>
          <a:xfrm>
            <a:off x="1562158" y="1803756"/>
            <a:ext cx="863600" cy="190500"/>
          </a:xfrm>
          <a:prstGeom prst="rect">
            <a:avLst/>
          </a:prstGeom>
        </p:spPr>
      </p:pic>
      <p:sp>
        <p:nvSpPr>
          <p:cNvPr id="15" name="TextBox 14">
            <a:extLst>
              <a:ext uri="{FF2B5EF4-FFF2-40B4-BE49-F238E27FC236}">
                <a16:creationId xmlns:a16="http://schemas.microsoft.com/office/drawing/2014/main" id="{EC7EF992-8CFA-8B4E-846A-90AB28E9484D}"/>
              </a:ext>
            </a:extLst>
          </p:cNvPr>
          <p:cNvSpPr txBox="1"/>
          <p:nvPr/>
        </p:nvSpPr>
        <p:spPr>
          <a:xfrm>
            <a:off x="1443678" y="4619952"/>
            <a:ext cx="1646541" cy="523220"/>
          </a:xfrm>
          <a:prstGeom prst="rect">
            <a:avLst/>
          </a:prstGeom>
          <a:noFill/>
        </p:spPr>
        <p:txBody>
          <a:bodyPr wrap="none" rtlCol="0">
            <a:spAutoFit/>
          </a:bodyPr>
          <a:lstStyle/>
          <a:p>
            <a:r>
              <a:rPr lang="en-US" sz="1400" dirty="0">
                <a:solidFill>
                  <a:srgbClr val="FF0000"/>
                </a:solidFill>
              </a:rPr>
              <a:t>Liu-</a:t>
            </a:r>
            <a:r>
              <a:rPr lang="en-US" sz="1400" dirty="0" err="1">
                <a:solidFill>
                  <a:srgbClr val="FF0000"/>
                </a:solidFill>
              </a:rPr>
              <a:t>Zahed</a:t>
            </a:r>
            <a:r>
              <a:rPr lang="en-US" sz="1400" dirty="0">
                <a:solidFill>
                  <a:srgbClr val="FF0000"/>
                </a:solidFill>
              </a:rPr>
              <a:t> 18’</a:t>
            </a:r>
          </a:p>
          <a:p>
            <a:r>
              <a:rPr lang="en-US" sz="1400" dirty="0" err="1">
                <a:solidFill>
                  <a:srgbClr val="FF0000"/>
                </a:solidFill>
              </a:rPr>
              <a:t>Stoffers-Zahed</a:t>
            </a:r>
            <a:r>
              <a:rPr lang="en-US" sz="1400" dirty="0">
                <a:solidFill>
                  <a:srgbClr val="FF0000"/>
                </a:solidFill>
              </a:rPr>
              <a:t> 12’</a:t>
            </a:r>
          </a:p>
        </p:txBody>
      </p:sp>
      <p:sp>
        <p:nvSpPr>
          <p:cNvPr id="5" name="Down Arrow 4">
            <a:extLst>
              <a:ext uri="{FF2B5EF4-FFF2-40B4-BE49-F238E27FC236}">
                <a16:creationId xmlns:a16="http://schemas.microsoft.com/office/drawing/2014/main" id="{54E7C22C-D864-414B-830F-80B318057338}"/>
              </a:ext>
            </a:extLst>
          </p:cNvPr>
          <p:cNvSpPr/>
          <p:nvPr/>
        </p:nvSpPr>
        <p:spPr>
          <a:xfrm>
            <a:off x="2426457" y="3224404"/>
            <a:ext cx="476249" cy="271260"/>
          </a:xfrm>
          <a:prstGeom prst="down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70ADC8E-8C53-7D49-B9D4-0223D67B37A7}"/>
              </a:ext>
            </a:extLst>
          </p:cNvPr>
          <p:cNvPicPr>
            <a:picLocks noChangeAspect="1"/>
          </p:cNvPicPr>
          <p:nvPr/>
        </p:nvPicPr>
        <p:blipFill>
          <a:blip r:embed="rId11"/>
          <a:stretch>
            <a:fillRect/>
          </a:stretch>
        </p:blipFill>
        <p:spPr>
          <a:xfrm>
            <a:off x="1816098" y="3026848"/>
            <a:ext cx="1625600" cy="152400"/>
          </a:xfrm>
          <a:prstGeom prst="rect">
            <a:avLst/>
          </a:prstGeom>
        </p:spPr>
      </p:pic>
      <p:pic>
        <p:nvPicPr>
          <p:cNvPr id="7" name="Picture 6">
            <a:extLst>
              <a:ext uri="{FF2B5EF4-FFF2-40B4-BE49-F238E27FC236}">
                <a16:creationId xmlns:a16="http://schemas.microsoft.com/office/drawing/2014/main" id="{DE2FF870-E419-6348-BB79-F8CD19C28D80}"/>
              </a:ext>
            </a:extLst>
          </p:cNvPr>
          <p:cNvPicPr>
            <a:picLocks noChangeAspect="1"/>
          </p:cNvPicPr>
          <p:nvPr/>
        </p:nvPicPr>
        <p:blipFill>
          <a:blip r:embed="rId12"/>
          <a:stretch>
            <a:fillRect/>
          </a:stretch>
        </p:blipFill>
        <p:spPr>
          <a:xfrm>
            <a:off x="1500230" y="3641684"/>
            <a:ext cx="3467100" cy="812800"/>
          </a:xfrm>
          <a:prstGeom prst="rect">
            <a:avLst/>
          </a:prstGeom>
          <a:solidFill>
            <a:srgbClr val="51FF56"/>
          </a:solid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650" y="759524"/>
            <a:ext cx="6477000" cy="646331"/>
          </a:xfrm>
          <a:prstGeom prst="rect">
            <a:avLst/>
          </a:prstGeom>
          <a:solidFill>
            <a:srgbClr val="CCFFCC"/>
          </a:solidFill>
        </p:spPr>
        <p:txBody>
          <a:bodyPr wrap="square" rtlCol="0">
            <a:spAutoFit/>
          </a:bodyPr>
          <a:lstStyle/>
          <a:p>
            <a:r>
              <a:rPr lang="en-US" sz="3600" dirty="0">
                <a:solidFill>
                  <a:srgbClr val="FF0000"/>
                </a:solidFill>
              </a:rPr>
              <a:t> Wee string bits from pp-2PI </a:t>
            </a:r>
          </a:p>
        </p:txBody>
      </p:sp>
      <p:pic>
        <p:nvPicPr>
          <p:cNvPr id="6" name="Picture 5">
            <a:extLst>
              <a:ext uri="{FF2B5EF4-FFF2-40B4-BE49-F238E27FC236}">
                <a16:creationId xmlns:a16="http://schemas.microsoft.com/office/drawing/2014/main" id="{145C1FE8-0E8F-184A-ABF9-7A6F10BA60CF}"/>
              </a:ext>
            </a:extLst>
          </p:cNvPr>
          <p:cNvPicPr>
            <a:picLocks noChangeAspect="1"/>
          </p:cNvPicPr>
          <p:nvPr/>
        </p:nvPicPr>
        <p:blipFill>
          <a:blip r:embed="rId2"/>
          <a:stretch>
            <a:fillRect/>
          </a:stretch>
        </p:blipFill>
        <p:spPr>
          <a:xfrm>
            <a:off x="2146881" y="3120929"/>
            <a:ext cx="1651000" cy="2099579"/>
          </a:xfrm>
          <a:prstGeom prst="rect">
            <a:avLst/>
          </a:prstGeom>
        </p:spPr>
      </p:pic>
      <p:pic>
        <p:nvPicPr>
          <p:cNvPr id="8" name="Picture 7">
            <a:extLst>
              <a:ext uri="{FF2B5EF4-FFF2-40B4-BE49-F238E27FC236}">
                <a16:creationId xmlns:a16="http://schemas.microsoft.com/office/drawing/2014/main" id="{48701572-AC33-C84B-9FC2-55D19CDB8CEF}"/>
              </a:ext>
            </a:extLst>
          </p:cNvPr>
          <p:cNvPicPr>
            <a:picLocks noChangeAspect="1"/>
          </p:cNvPicPr>
          <p:nvPr/>
        </p:nvPicPr>
        <p:blipFill>
          <a:blip r:embed="rId3"/>
          <a:stretch>
            <a:fillRect/>
          </a:stretch>
        </p:blipFill>
        <p:spPr>
          <a:xfrm>
            <a:off x="4114800" y="3617064"/>
            <a:ext cx="1794195" cy="1009446"/>
          </a:xfrm>
          <a:prstGeom prst="rect">
            <a:avLst/>
          </a:prstGeom>
        </p:spPr>
      </p:pic>
      <p:sp>
        <p:nvSpPr>
          <p:cNvPr id="19" name="TextBox 18">
            <a:extLst>
              <a:ext uri="{FF2B5EF4-FFF2-40B4-BE49-F238E27FC236}">
                <a16:creationId xmlns:a16="http://schemas.microsoft.com/office/drawing/2014/main" id="{7EF43B56-AE7E-3B4B-9AA6-A4C0D8620E67}"/>
              </a:ext>
            </a:extLst>
          </p:cNvPr>
          <p:cNvSpPr txBox="1"/>
          <p:nvPr/>
        </p:nvSpPr>
        <p:spPr>
          <a:xfrm>
            <a:off x="1295400" y="5715000"/>
            <a:ext cx="1944763" cy="307777"/>
          </a:xfrm>
          <a:prstGeom prst="rect">
            <a:avLst/>
          </a:prstGeom>
          <a:noFill/>
        </p:spPr>
        <p:txBody>
          <a:bodyPr wrap="none" rtlCol="0">
            <a:spAutoFit/>
          </a:bodyPr>
          <a:lstStyle/>
          <a:p>
            <a:r>
              <a:rPr lang="en-US" sz="1400" dirty="0">
                <a:solidFill>
                  <a:srgbClr val="FF0000"/>
                </a:solidFill>
              </a:rPr>
              <a:t>Liu-Nowak-</a:t>
            </a:r>
            <a:r>
              <a:rPr lang="en-US" sz="1400" dirty="0" err="1">
                <a:solidFill>
                  <a:srgbClr val="FF0000"/>
                </a:solidFill>
              </a:rPr>
              <a:t>Zahed</a:t>
            </a:r>
            <a:r>
              <a:rPr lang="en-US" sz="1400" dirty="0">
                <a:solidFill>
                  <a:srgbClr val="FF0000"/>
                </a:solidFill>
              </a:rPr>
              <a:t> 23’</a:t>
            </a:r>
          </a:p>
        </p:txBody>
      </p:sp>
      <p:pic>
        <p:nvPicPr>
          <p:cNvPr id="21" name="Picture 20">
            <a:extLst>
              <a:ext uri="{FF2B5EF4-FFF2-40B4-BE49-F238E27FC236}">
                <a16:creationId xmlns:a16="http://schemas.microsoft.com/office/drawing/2014/main" id="{A19C8E57-AD8D-8F46-AF6E-B00A4881101D}"/>
              </a:ext>
            </a:extLst>
          </p:cNvPr>
          <p:cNvPicPr>
            <a:picLocks noChangeAspect="1"/>
          </p:cNvPicPr>
          <p:nvPr/>
        </p:nvPicPr>
        <p:blipFill>
          <a:blip r:embed="rId4"/>
          <a:stretch>
            <a:fillRect/>
          </a:stretch>
        </p:blipFill>
        <p:spPr>
          <a:xfrm>
            <a:off x="6299550" y="3713669"/>
            <a:ext cx="1435100" cy="266700"/>
          </a:xfrm>
          <a:prstGeom prst="rect">
            <a:avLst/>
          </a:prstGeom>
          <a:solidFill>
            <a:srgbClr val="FFFF00"/>
          </a:solidFill>
        </p:spPr>
      </p:pic>
      <p:pic>
        <p:nvPicPr>
          <p:cNvPr id="3" name="Picture 2">
            <a:extLst>
              <a:ext uri="{FF2B5EF4-FFF2-40B4-BE49-F238E27FC236}">
                <a16:creationId xmlns:a16="http://schemas.microsoft.com/office/drawing/2014/main" id="{2E375D0E-87BB-EA41-8D0A-764F2C75564D}"/>
              </a:ext>
            </a:extLst>
          </p:cNvPr>
          <p:cNvPicPr>
            <a:picLocks noChangeAspect="1"/>
          </p:cNvPicPr>
          <p:nvPr/>
        </p:nvPicPr>
        <p:blipFill>
          <a:blip r:embed="rId5"/>
          <a:stretch>
            <a:fillRect/>
          </a:stretch>
        </p:blipFill>
        <p:spPr>
          <a:xfrm>
            <a:off x="1079500" y="2289887"/>
            <a:ext cx="6680200" cy="673100"/>
          </a:xfrm>
          <a:prstGeom prst="rect">
            <a:avLst/>
          </a:prstGeom>
          <a:solidFill>
            <a:srgbClr val="51FF56"/>
          </a:solidFill>
        </p:spPr>
      </p:pic>
      <p:sp>
        <p:nvSpPr>
          <p:cNvPr id="4" name="Right Arrow 3">
            <a:extLst>
              <a:ext uri="{FF2B5EF4-FFF2-40B4-BE49-F238E27FC236}">
                <a16:creationId xmlns:a16="http://schemas.microsoft.com/office/drawing/2014/main" id="{852DACAA-5FE3-874C-ABBD-AFF82F533D8A}"/>
              </a:ext>
            </a:extLst>
          </p:cNvPr>
          <p:cNvSpPr/>
          <p:nvPr/>
        </p:nvSpPr>
        <p:spPr>
          <a:xfrm>
            <a:off x="6019800" y="3733800"/>
            <a:ext cx="206114" cy="2286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2889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3830" y="805427"/>
            <a:ext cx="6943870" cy="646331"/>
          </a:xfrm>
          <a:prstGeom prst="rect">
            <a:avLst/>
          </a:prstGeom>
          <a:solidFill>
            <a:srgbClr val="CCFFCC"/>
          </a:solidFill>
        </p:spPr>
        <p:txBody>
          <a:bodyPr wrap="square" rtlCol="0">
            <a:spAutoFit/>
          </a:bodyPr>
          <a:lstStyle/>
          <a:p>
            <a:r>
              <a:rPr lang="en-US" sz="3600" dirty="0">
                <a:solidFill>
                  <a:srgbClr val="FF0000"/>
                </a:solidFill>
              </a:rPr>
              <a:t> Stringy pp: saturation and bound</a:t>
            </a:r>
          </a:p>
        </p:txBody>
      </p:sp>
      <p:pic>
        <p:nvPicPr>
          <p:cNvPr id="11" name="Picture 10">
            <a:extLst>
              <a:ext uri="{FF2B5EF4-FFF2-40B4-BE49-F238E27FC236}">
                <a16:creationId xmlns:a16="http://schemas.microsoft.com/office/drawing/2014/main" id="{7FBE708E-8CCC-B043-AD12-AA67FD3C0B38}"/>
              </a:ext>
            </a:extLst>
          </p:cNvPr>
          <p:cNvPicPr>
            <a:picLocks noChangeAspect="1"/>
          </p:cNvPicPr>
          <p:nvPr/>
        </p:nvPicPr>
        <p:blipFill>
          <a:blip r:embed="rId2"/>
          <a:stretch>
            <a:fillRect/>
          </a:stretch>
        </p:blipFill>
        <p:spPr>
          <a:xfrm>
            <a:off x="5295900" y="2241836"/>
            <a:ext cx="2971800" cy="2304832"/>
          </a:xfrm>
          <a:prstGeom prst="rect">
            <a:avLst/>
          </a:prstGeom>
        </p:spPr>
      </p:pic>
      <p:pic>
        <p:nvPicPr>
          <p:cNvPr id="12" name="Picture 11">
            <a:extLst>
              <a:ext uri="{FF2B5EF4-FFF2-40B4-BE49-F238E27FC236}">
                <a16:creationId xmlns:a16="http://schemas.microsoft.com/office/drawing/2014/main" id="{818146C8-3767-5D44-9707-18CE6E0E4CCA}"/>
              </a:ext>
            </a:extLst>
          </p:cNvPr>
          <p:cNvPicPr>
            <a:picLocks noChangeAspect="1"/>
          </p:cNvPicPr>
          <p:nvPr/>
        </p:nvPicPr>
        <p:blipFill>
          <a:blip r:embed="rId3"/>
          <a:stretch>
            <a:fillRect/>
          </a:stretch>
        </p:blipFill>
        <p:spPr>
          <a:xfrm>
            <a:off x="5867400" y="4836881"/>
            <a:ext cx="2105097" cy="391341"/>
          </a:xfrm>
          <a:prstGeom prst="rect">
            <a:avLst/>
          </a:prstGeom>
          <a:solidFill>
            <a:srgbClr val="51FF56"/>
          </a:solidFill>
        </p:spPr>
      </p:pic>
      <p:pic>
        <p:nvPicPr>
          <p:cNvPr id="14" name="Picture 13">
            <a:extLst>
              <a:ext uri="{FF2B5EF4-FFF2-40B4-BE49-F238E27FC236}">
                <a16:creationId xmlns:a16="http://schemas.microsoft.com/office/drawing/2014/main" id="{7879048C-FB0E-6E4E-BF3B-1BC101B53510}"/>
              </a:ext>
            </a:extLst>
          </p:cNvPr>
          <p:cNvPicPr>
            <a:picLocks noChangeAspect="1"/>
          </p:cNvPicPr>
          <p:nvPr/>
        </p:nvPicPr>
        <p:blipFill>
          <a:blip r:embed="rId4"/>
          <a:stretch>
            <a:fillRect/>
          </a:stretch>
        </p:blipFill>
        <p:spPr>
          <a:xfrm>
            <a:off x="7457465" y="3929741"/>
            <a:ext cx="1295400" cy="272178"/>
          </a:xfrm>
          <a:prstGeom prst="rect">
            <a:avLst/>
          </a:prstGeom>
          <a:ln>
            <a:solidFill>
              <a:srgbClr val="FF0000"/>
            </a:solidFill>
          </a:ln>
        </p:spPr>
      </p:pic>
      <p:pic>
        <p:nvPicPr>
          <p:cNvPr id="15" name="Picture 14">
            <a:extLst>
              <a:ext uri="{FF2B5EF4-FFF2-40B4-BE49-F238E27FC236}">
                <a16:creationId xmlns:a16="http://schemas.microsoft.com/office/drawing/2014/main" id="{2F47B2D6-493A-2243-987F-62480D43C634}"/>
              </a:ext>
            </a:extLst>
          </p:cNvPr>
          <p:cNvPicPr>
            <a:picLocks noChangeAspect="1"/>
          </p:cNvPicPr>
          <p:nvPr/>
        </p:nvPicPr>
        <p:blipFill>
          <a:blip r:embed="rId5"/>
          <a:stretch>
            <a:fillRect/>
          </a:stretch>
        </p:blipFill>
        <p:spPr>
          <a:xfrm>
            <a:off x="983702" y="5390790"/>
            <a:ext cx="1825911" cy="249942"/>
          </a:xfrm>
          <a:prstGeom prst="rect">
            <a:avLst/>
          </a:prstGeom>
        </p:spPr>
      </p:pic>
      <p:pic>
        <p:nvPicPr>
          <p:cNvPr id="16" name="Picture 15">
            <a:extLst>
              <a:ext uri="{FF2B5EF4-FFF2-40B4-BE49-F238E27FC236}">
                <a16:creationId xmlns:a16="http://schemas.microsoft.com/office/drawing/2014/main" id="{D60A6E3C-57CE-0B48-BAD6-81407A1E132B}"/>
              </a:ext>
            </a:extLst>
          </p:cNvPr>
          <p:cNvPicPr>
            <a:picLocks noChangeAspect="1"/>
          </p:cNvPicPr>
          <p:nvPr/>
        </p:nvPicPr>
        <p:blipFill>
          <a:blip r:embed="rId6"/>
          <a:stretch>
            <a:fillRect/>
          </a:stretch>
        </p:blipFill>
        <p:spPr>
          <a:xfrm>
            <a:off x="7207250" y="2483080"/>
            <a:ext cx="76200" cy="368300"/>
          </a:xfrm>
          <a:prstGeom prst="rect">
            <a:avLst/>
          </a:prstGeom>
        </p:spPr>
      </p:pic>
      <p:pic>
        <p:nvPicPr>
          <p:cNvPr id="17" name="Picture 16">
            <a:extLst>
              <a:ext uri="{FF2B5EF4-FFF2-40B4-BE49-F238E27FC236}">
                <a16:creationId xmlns:a16="http://schemas.microsoft.com/office/drawing/2014/main" id="{992D9FBE-9378-0E41-8E21-F2F5F7D0C067}"/>
              </a:ext>
            </a:extLst>
          </p:cNvPr>
          <p:cNvPicPr>
            <a:picLocks noChangeAspect="1"/>
          </p:cNvPicPr>
          <p:nvPr/>
        </p:nvPicPr>
        <p:blipFill>
          <a:blip r:embed="rId7"/>
          <a:stretch>
            <a:fillRect/>
          </a:stretch>
        </p:blipFill>
        <p:spPr>
          <a:xfrm>
            <a:off x="7253448" y="3307012"/>
            <a:ext cx="101600" cy="368300"/>
          </a:xfrm>
          <a:prstGeom prst="rect">
            <a:avLst/>
          </a:prstGeom>
        </p:spPr>
      </p:pic>
      <p:pic>
        <p:nvPicPr>
          <p:cNvPr id="18" name="Picture 17">
            <a:extLst>
              <a:ext uri="{FF2B5EF4-FFF2-40B4-BE49-F238E27FC236}">
                <a16:creationId xmlns:a16="http://schemas.microsoft.com/office/drawing/2014/main" id="{2AA43626-A112-1944-BE72-3B8464EEC509}"/>
              </a:ext>
            </a:extLst>
          </p:cNvPr>
          <p:cNvPicPr>
            <a:picLocks noChangeAspect="1"/>
          </p:cNvPicPr>
          <p:nvPr/>
        </p:nvPicPr>
        <p:blipFill>
          <a:blip r:embed="rId8"/>
          <a:stretch>
            <a:fillRect/>
          </a:stretch>
        </p:blipFill>
        <p:spPr>
          <a:xfrm>
            <a:off x="7877030" y="3722151"/>
            <a:ext cx="850900" cy="151758"/>
          </a:xfrm>
          <a:prstGeom prst="rect">
            <a:avLst/>
          </a:prstGeom>
        </p:spPr>
      </p:pic>
      <p:sp>
        <p:nvSpPr>
          <p:cNvPr id="19" name="TextBox 18">
            <a:extLst>
              <a:ext uri="{FF2B5EF4-FFF2-40B4-BE49-F238E27FC236}">
                <a16:creationId xmlns:a16="http://schemas.microsoft.com/office/drawing/2014/main" id="{7EF43B56-AE7E-3B4B-9AA6-A4C0D8620E67}"/>
              </a:ext>
            </a:extLst>
          </p:cNvPr>
          <p:cNvSpPr txBox="1"/>
          <p:nvPr/>
        </p:nvSpPr>
        <p:spPr>
          <a:xfrm>
            <a:off x="930571" y="5867400"/>
            <a:ext cx="1885453" cy="307777"/>
          </a:xfrm>
          <a:prstGeom prst="rect">
            <a:avLst/>
          </a:prstGeom>
          <a:noFill/>
        </p:spPr>
        <p:txBody>
          <a:bodyPr wrap="none" rtlCol="0">
            <a:spAutoFit/>
          </a:bodyPr>
          <a:lstStyle/>
          <a:p>
            <a:r>
              <a:rPr lang="en-US" sz="1400" dirty="0">
                <a:solidFill>
                  <a:srgbClr val="FF0000"/>
                </a:solidFill>
              </a:rPr>
              <a:t>Liu-Nowak-</a:t>
            </a:r>
            <a:r>
              <a:rPr lang="en-US" sz="1400" dirty="0" err="1">
                <a:solidFill>
                  <a:srgbClr val="FF0000"/>
                </a:solidFill>
              </a:rPr>
              <a:t>Zahed</a:t>
            </a:r>
            <a:r>
              <a:rPr lang="en-US" sz="1400" dirty="0">
                <a:solidFill>
                  <a:srgbClr val="FF0000"/>
                </a:solidFill>
              </a:rPr>
              <a:t> 23’</a:t>
            </a:r>
          </a:p>
        </p:txBody>
      </p:sp>
      <p:pic>
        <p:nvPicPr>
          <p:cNvPr id="20" name="Picture 19">
            <a:extLst>
              <a:ext uri="{FF2B5EF4-FFF2-40B4-BE49-F238E27FC236}">
                <a16:creationId xmlns:a16="http://schemas.microsoft.com/office/drawing/2014/main" id="{D68142A3-4929-E14F-865A-A0DA62EBC715}"/>
              </a:ext>
            </a:extLst>
          </p:cNvPr>
          <p:cNvPicPr>
            <a:picLocks noChangeAspect="1"/>
          </p:cNvPicPr>
          <p:nvPr/>
        </p:nvPicPr>
        <p:blipFill>
          <a:blip r:embed="rId9"/>
          <a:stretch>
            <a:fillRect/>
          </a:stretch>
        </p:blipFill>
        <p:spPr>
          <a:xfrm>
            <a:off x="963429" y="4876800"/>
            <a:ext cx="2987972" cy="406837"/>
          </a:xfrm>
          <a:prstGeom prst="rect">
            <a:avLst/>
          </a:prstGeom>
          <a:solidFill>
            <a:srgbClr val="51FF56"/>
          </a:solidFill>
        </p:spPr>
      </p:pic>
      <p:pic>
        <p:nvPicPr>
          <p:cNvPr id="23" name="Picture 22">
            <a:extLst>
              <a:ext uri="{FF2B5EF4-FFF2-40B4-BE49-F238E27FC236}">
                <a16:creationId xmlns:a16="http://schemas.microsoft.com/office/drawing/2014/main" id="{391AD022-994D-714A-8972-A477016733B7}"/>
              </a:ext>
            </a:extLst>
          </p:cNvPr>
          <p:cNvPicPr>
            <a:picLocks noChangeAspect="1"/>
          </p:cNvPicPr>
          <p:nvPr/>
        </p:nvPicPr>
        <p:blipFill>
          <a:blip r:embed="rId10"/>
          <a:stretch>
            <a:fillRect/>
          </a:stretch>
        </p:blipFill>
        <p:spPr>
          <a:xfrm>
            <a:off x="930572" y="2251252"/>
            <a:ext cx="2971800" cy="2286001"/>
          </a:xfrm>
          <a:prstGeom prst="rect">
            <a:avLst/>
          </a:prstGeom>
        </p:spPr>
      </p:pic>
      <p:pic>
        <p:nvPicPr>
          <p:cNvPr id="25" name="Picture 24">
            <a:extLst>
              <a:ext uri="{FF2B5EF4-FFF2-40B4-BE49-F238E27FC236}">
                <a16:creationId xmlns:a16="http://schemas.microsoft.com/office/drawing/2014/main" id="{6452878C-AE00-DC47-9D65-79BDD595088C}"/>
              </a:ext>
            </a:extLst>
          </p:cNvPr>
          <p:cNvPicPr>
            <a:picLocks noChangeAspect="1"/>
          </p:cNvPicPr>
          <p:nvPr/>
        </p:nvPicPr>
        <p:blipFill>
          <a:blip r:embed="rId11"/>
          <a:stretch>
            <a:fillRect/>
          </a:stretch>
        </p:blipFill>
        <p:spPr>
          <a:xfrm>
            <a:off x="2460910" y="3770991"/>
            <a:ext cx="1966776" cy="317500"/>
          </a:xfrm>
          <a:prstGeom prst="rect">
            <a:avLst/>
          </a:prstGeom>
          <a:ln>
            <a:solidFill>
              <a:srgbClr val="FF0000"/>
            </a:solidFill>
          </a:ln>
        </p:spPr>
      </p:pic>
      <p:sp>
        <p:nvSpPr>
          <p:cNvPr id="26" name="TextBox 25">
            <a:extLst>
              <a:ext uri="{FF2B5EF4-FFF2-40B4-BE49-F238E27FC236}">
                <a16:creationId xmlns:a16="http://schemas.microsoft.com/office/drawing/2014/main" id="{63B7528D-5D69-AE4F-BDE6-976650F99234}"/>
              </a:ext>
            </a:extLst>
          </p:cNvPr>
          <p:cNvSpPr txBox="1"/>
          <p:nvPr/>
        </p:nvSpPr>
        <p:spPr>
          <a:xfrm>
            <a:off x="1295400" y="2483080"/>
            <a:ext cx="785793" cy="307777"/>
          </a:xfrm>
          <a:prstGeom prst="rect">
            <a:avLst/>
          </a:prstGeom>
          <a:solidFill>
            <a:srgbClr val="FFFF00"/>
          </a:solidFill>
        </p:spPr>
        <p:txBody>
          <a:bodyPr wrap="none" rtlCol="0">
            <a:spAutoFit/>
          </a:bodyPr>
          <a:lstStyle/>
          <a:p>
            <a:r>
              <a:rPr lang="en-US" sz="1400" dirty="0">
                <a:solidFill>
                  <a:srgbClr val="FF0000"/>
                </a:solidFill>
              </a:rPr>
              <a:t>b=2,4,6</a:t>
            </a:r>
          </a:p>
        </p:txBody>
      </p:sp>
      <p:pic>
        <p:nvPicPr>
          <p:cNvPr id="27" name="Picture 26">
            <a:extLst>
              <a:ext uri="{FF2B5EF4-FFF2-40B4-BE49-F238E27FC236}">
                <a16:creationId xmlns:a16="http://schemas.microsoft.com/office/drawing/2014/main" id="{D39024CB-CBE2-2345-8905-8A37CF0DFD34}"/>
              </a:ext>
            </a:extLst>
          </p:cNvPr>
          <p:cNvPicPr>
            <a:picLocks noChangeAspect="1"/>
          </p:cNvPicPr>
          <p:nvPr/>
        </p:nvPicPr>
        <p:blipFill>
          <a:blip r:embed="rId12"/>
          <a:stretch>
            <a:fillRect/>
          </a:stretch>
        </p:blipFill>
        <p:spPr>
          <a:xfrm>
            <a:off x="5725329" y="5475188"/>
            <a:ext cx="2409897" cy="414636"/>
          </a:xfrm>
          <a:prstGeom prst="rect">
            <a:avLst/>
          </a:prstGeom>
          <a:solidFill>
            <a:srgbClr val="FFFF00"/>
          </a:solidFill>
        </p:spPr>
      </p:pic>
      <p:pic>
        <p:nvPicPr>
          <p:cNvPr id="3" name="Picture 2">
            <a:extLst>
              <a:ext uri="{FF2B5EF4-FFF2-40B4-BE49-F238E27FC236}">
                <a16:creationId xmlns:a16="http://schemas.microsoft.com/office/drawing/2014/main" id="{09F66839-04E0-3B44-AFA9-6DC57BC416A3}"/>
              </a:ext>
            </a:extLst>
          </p:cNvPr>
          <p:cNvPicPr>
            <a:picLocks noChangeAspect="1"/>
          </p:cNvPicPr>
          <p:nvPr/>
        </p:nvPicPr>
        <p:blipFill>
          <a:blip r:embed="rId13"/>
          <a:stretch>
            <a:fillRect/>
          </a:stretch>
        </p:blipFill>
        <p:spPr>
          <a:xfrm>
            <a:off x="3245817" y="3513959"/>
            <a:ext cx="1543050" cy="135355"/>
          </a:xfrm>
          <a:prstGeom prst="rect">
            <a:avLst/>
          </a:prstGeom>
        </p:spPr>
      </p:pic>
    </p:spTree>
    <p:extLst>
      <p:ext uri="{BB962C8B-B14F-4D97-AF65-F5344CB8AC3E}">
        <p14:creationId xmlns:p14="http://schemas.microsoft.com/office/powerpoint/2010/main" val="4276036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838200"/>
            <a:ext cx="5334000" cy="646331"/>
          </a:xfrm>
          <a:prstGeom prst="rect">
            <a:avLst/>
          </a:prstGeom>
          <a:solidFill>
            <a:srgbClr val="CCFFCC"/>
          </a:solidFill>
        </p:spPr>
        <p:txBody>
          <a:bodyPr wrap="square" rtlCol="0">
            <a:spAutoFit/>
          </a:bodyPr>
          <a:lstStyle/>
          <a:p>
            <a:r>
              <a:rPr lang="en-US" sz="3600" dirty="0">
                <a:solidFill>
                  <a:srgbClr val="FF0000"/>
                </a:solidFill>
              </a:rPr>
              <a:t> EE and Froissart bound</a:t>
            </a:r>
          </a:p>
        </p:txBody>
      </p:sp>
      <p:pic>
        <p:nvPicPr>
          <p:cNvPr id="4" name="Picture 3">
            <a:extLst>
              <a:ext uri="{FF2B5EF4-FFF2-40B4-BE49-F238E27FC236}">
                <a16:creationId xmlns:a16="http://schemas.microsoft.com/office/drawing/2014/main" id="{E2C473EA-8B1C-3F48-838A-8960896D050E}"/>
              </a:ext>
            </a:extLst>
          </p:cNvPr>
          <p:cNvPicPr>
            <a:picLocks noChangeAspect="1"/>
          </p:cNvPicPr>
          <p:nvPr/>
        </p:nvPicPr>
        <p:blipFill>
          <a:blip r:embed="rId2"/>
          <a:stretch>
            <a:fillRect/>
          </a:stretch>
        </p:blipFill>
        <p:spPr>
          <a:xfrm>
            <a:off x="2933700" y="2133600"/>
            <a:ext cx="3283415" cy="1905000"/>
          </a:xfrm>
          <a:prstGeom prst="rect">
            <a:avLst/>
          </a:prstGeom>
        </p:spPr>
      </p:pic>
      <p:pic>
        <p:nvPicPr>
          <p:cNvPr id="5" name="Picture 4">
            <a:extLst>
              <a:ext uri="{FF2B5EF4-FFF2-40B4-BE49-F238E27FC236}">
                <a16:creationId xmlns:a16="http://schemas.microsoft.com/office/drawing/2014/main" id="{427E24AE-6C04-7346-A9DD-B5ACD80A0423}"/>
              </a:ext>
            </a:extLst>
          </p:cNvPr>
          <p:cNvPicPr>
            <a:picLocks noChangeAspect="1"/>
          </p:cNvPicPr>
          <p:nvPr/>
        </p:nvPicPr>
        <p:blipFill>
          <a:blip r:embed="rId3"/>
          <a:stretch>
            <a:fillRect/>
          </a:stretch>
        </p:blipFill>
        <p:spPr>
          <a:xfrm>
            <a:off x="3184757" y="4572000"/>
            <a:ext cx="2781300" cy="468531"/>
          </a:xfrm>
          <a:prstGeom prst="rect">
            <a:avLst/>
          </a:prstGeom>
          <a:solidFill>
            <a:srgbClr val="51FF56"/>
          </a:solidFill>
          <a:ln>
            <a:solidFill>
              <a:srgbClr val="FF0000"/>
            </a:solidFill>
          </a:ln>
        </p:spPr>
      </p:pic>
      <p:pic>
        <p:nvPicPr>
          <p:cNvPr id="6" name="Picture 5">
            <a:extLst>
              <a:ext uri="{FF2B5EF4-FFF2-40B4-BE49-F238E27FC236}">
                <a16:creationId xmlns:a16="http://schemas.microsoft.com/office/drawing/2014/main" id="{5FA7F42A-3F01-8E4A-90A8-18499DF2ADFA}"/>
              </a:ext>
            </a:extLst>
          </p:cNvPr>
          <p:cNvPicPr>
            <a:picLocks noChangeAspect="1"/>
          </p:cNvPicPr>
          <p:nvPr/>
        </p:nvPicPr>
        <p:blipFill>
          <a:blip r:embed="rId4"/>
          <a:stretch>
            <a:fillRect/>
          </a:stretch>
        </p:blipFill>
        <p:spPr>
          <a:xfrm>
            <a:off x="1524000" y="5307231"/>
            <a:ext cx="6337300" cy="533400"/>
          </a:xfrm>
          <a:prstGeom prst="rect">
            <a:avLst/>
          </a:prstGeom>
          <a:solidFill>
            <a:srgbClr val="51FF56"/>
          </a:solidFill>
        </p:spPr>
      </p:pic>
      <p:sp>
        <p:nvSpPr>
          <p:cNvPr id="7" name="TextBox 6">
            <a:extLst>
              <a:ext uri="{FF2B5EF4-FFF2-40B4-BE49-F238E27FC236}">
                <a16:creationId xmlns:a16="http://schemas.microsoft.com/office/drawing/2014/main" id="{5D001B1B-E793-544A-A877-2873F0E434A4}"/>
              </a:ext>
            </a:extLst>
          </p:cNvPr>
          <p:cNvSpPr txBox="1"/>
          <p:nvPr/>
        </p:nvSpPr>
        <p:spPr>
          <a:xfrm>
            <a:off x="5029200" y="2383651"/>
            <a:ext cx="700833" cy="276999"/>
          </a:xfrm>
          <a:prstGeom prst="rect">
            <a:avLst/>
          </a:prstGeom>
          <a:solidFill>
            <a:srgbClr val="FFFF00"/>
          </a:solidFill>
        </p:spPr>
        <p:txBody>
          <a:bodyPr wrap="none" rtlCol="0">
            <a:spAutoFit/>
          </a:bodyPr>
          <a:lstStyle/>
          <a:p>
            <a:r>
              <a:rPr lang="en-US" sz="1200" dirty="0">
                <a:solidFill>
                  <a:srgbClr val="FF0000"/>
                </a:solidFill>
              </a:rPr>
              <a:t>b=2,4,6</a:t>
            </a:r>
          </a:p>
        </p:txBody>
      </p:sp>
      <p:pic>
        <p:nvPicPr>
          <p:cNvPr id="8" name="Picture 7">
            <a:extLst>
              <a:ext uri="{FF2B5EF4-FFF2-40B4-BE49-F238E27FC236}">
                <a16:creationId xmlns:a16="http://schemas.microsoft.com/office/drawing/2014/main" id="{2FD24C63-6367-AE45-A14B-4503B922AFB6}"/>
              </a:ext>
            </a:extLst>
          </p:cNvPr>
          <p:cNvPicPr>
            <a:picLocks noChangeAspect="1"/>
          </p:cNvPicPr>
          <p:nvPr/>
        </p:nvPicPr>
        <p:blipFill>
          <a:blip r:embed="rId5"/>
          <a:stretch>
            <a:fillRect/>
          </a:stretch>
        </p:blipFill>
        <p:spPr>
          <a:xfrm>
            <a:off x="6217115" y="4607949"/>
            <a:ext cx="685800" cy="432582"/>
          </a:xfrm>
          <a:prstGeom prst="rect">
            <a:avLst/>
          </a:prstGeom>
          <a:solidFill>
            <a:srgbClr val="FFFF00"/>
          </a:solidFill>
        </p:spPr>
      </p:pic>
      <p:sp>
        <p:nvSpPr>
          <p:cNvPr id="3" name="TextBox 2">
            <a:extLst>
              <a:ext uri="{FF2B5EF4-FFF2-40B4-BE49-F238E27FC236}">
                <a16:creationId xmlns:a16="http://schemas.microsoft.com/office/drawing/2014/main" id="{B3F21F14-8AB4-B442-B82D-1A74E128623B}"/>
              </a:ext>
            </a:extLst>
          </p:cNvPr>
          <p:cNvSpPr txBox="1"/>
          <p:nvPr/>
        </p:nvSpPr>
        <p:spPr>
          <a:xfrm>
            <a:off x="6172200" y="6001385"/>
            <a:ext cx="1845377" cy="307777"/>
          </a:xfrm>
          <a:prstGeom prst="rect">
            <a:avLst/>
          </a:prstGeom>
          <a:noFill/>
        </p:spPr>
        <p:txBody>
          <a:bodyPr wrap="none" rtlCol="0">
            <a:spAutoFit/>
          </a:bodyPr>
          <a:lstStyle/>
          <a:p>
            <a:r>
              <a:rPr lang="en-US" sz="1400" dirty="0">
                <a:solidFill>
                  <a:srgbClr val="FF0000"/>
                </a:solidFill>
              </a:rPr>
              <a:t>Liu-Nowak-</a:t>
            </a:r>
            <a:r>
              <a:rPr lang="en-US" sz="1400" dirty="0" err="1">
                <a:solidFill>
                  <a:srgbClr val="FF0000"/>
                </a:solidFill>
              </a:rPr>
              <a:t>Zahed</a:t>
            </a:r>
            <a:r>
              <a:rPr lang="en-US" sz="1400" dirty="0">
                <a:solidFill>
                  <a:srgbClr val="FF0000"/>
                </a:solidFill>
              </a:rPr>
              <a:t> 23</a:t>
            </a:r>
          </a:p>
        </p:txBody>
      </p:sp>
    </p:spTree>
    <p:extLst>
      <p:ext uri="{BB962C8B-B14F-4D97-AF65-F5344CB8AC3E}">
        <p14:creationId xmlns:p14="http://schemas.microsoft.com/office/powerpoint/2010/main" val="655510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676400" y="732991"/>
            <a:ext cx="5943599"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EE,  “Black-hole” and saturation</a:t>
            </a:r>
            <a:endParaRPr lang="en-US" sz="2800" dirty="0"/>
          </a:p>
        </p:txBody>
      </p:sp>
      <p:sp>
        <p:nvSpPr>
          <p:cNvPr id="18" name="TextBox 17"/>
          <p:cNvSpPr txBox="1"/>
          <p:nvPr/>
        </p:nvSpPr>
        <p:spPr>
          <a:xfrm>
            <a:off x="1117600" y="-850900"/>
            <a:ext cx="184666" cy="369332"/>
          </a:xfrm>
          <a:prstGeom prst="rect">
            <a:avLst/>
          </a:prstGeom>
          <a:noFill/>
        </p:spPr>
        <p:txBody>
          <a:bodyPr wrap="none" rtlCol="0">
            <a:spAutoFit/>
          </a:bodyPr>
          <a:lstStyle/>
          <a:p>
            <a:endParaRPr lang="en-US"/>
          </a:p>
        </p:txBody>
      </p:sp>
      <p:pic>
        <p:nvPicPr>
          <p:cNvPr id="6" name="Picture 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0" y="4876682"/>
            <a:ext cx="3733800" cy="203200"/>
          </a:xfrm>
          <a:prstGeom prst="rect">
            <a:avLst/>
          </a:prstGeom>
          <a:solidFill>
            <a:srgbClr val="FFFF00"/>
          </a:solidFill>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0" y="3709919"/>
            <a:ext cx="2971800" cy="2413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400" y="2191238"/>
            <a:ext cx="1993900" cy="241300"/>
          </a:xfrm>
          <a:prstGeom prst="rect">
            <a:avLst/>
          </a:prstGeom>
        </p:spPr>
      </p:pic>
      <p:pic>
        <p:nvPicPr>
          <p:cNvPr id="2" name="Picture 1" descr="Screen Shot 2020-06-09 at 11.40.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350" y="2163498"/>
            <a:ext cx="2533749" cy="2009894"/>
          </a:xfrm>
          <a:prstGeom prst="rect">
            <a:avLst/>
          </a:prstGeom>
        </p:spPr>
      </p:pic>
      <p:cxnSp>
        <p:nvCxnSpPr>
          <p:cNvPr id="20" name="Straight Connector 19"/>
          <p:cNvCxnSpPr/>
          <p:nvPr/>
        </p:nvCxnSpPr>
        <p:spPr>
          <a:xfrm>
            <a:off x="1807749" y="3429000"/>
            <a:ext cx="7620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2" name="Picture 2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8980" y="3566763"/>
            <a:ext cx="825500" cy="215900"/>
          </a:xfrm>
          <a:prstGeom prst="rect">
            <a:avLst/>
          </a:prstGeom>
        </p:spPr>
      </p:pic>
      <p:pic>
        <p:nvPicPr>
          <p:cNvPr id="3" name="Picture 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9339" y="2743200"/>
            <a:ext cx="876300" cy="241300"/>
          </a:xfrm>
          <a:prstGeom prst="rect">
            <a:avLst/>
          </a:prstGeom>
        </p:spPr>
      </p:pic>
      <p:pic>
        <p:nvPicPr>
          <p:cNvPr id="8" name="Picture 7">
            <a:extLst>
              <a:ext uri="{FF2B5EF4-FFF2-40B4-BE49-F238E27FC236}">
                <a16:creationId xmlns:a16="http://schemas.microsoft.com/office/drawing/2014/main" id="{60C4BBF9-1345-F540-8453-B972C4711A19}"/>
              </a:ext>
            </a:extLst>
          </p:cNvPr>
          <p:cNvPicPr>
            <a:picLocks noChangeAspect="1"/>
          </p:cNvPicPr>
          <p:nvPr/>
        </p:nvPicPr>
        <p:blipFill>
          <a:blip r:embed="rId8"/>
          <a:stretch>
            <a:fillRect/>
          </a:stretch>
        </p:blipFill>
        <p:spPr>
          <a:xfrm>
            <a:off x="5372100" y="2493005"/>
            <a:ext cx="2362200" cy="1130300"/>
          </a:xfrm>
          <a:prstGeom prst="rect">
            <a:avLst/>
          </a:prstGeom>
          <a:solidFill>
            <a:srgbClr val="51FF56"/>
          </a:solidFill>
        </p:spPr>
      </p:pic>
      <p:pic>
        <p:nvPicPr>
          <p:cNvPr id="9" name="Picture 8">
            <a:extLst>
              <a:ext uri="{FF2B5EF4-FFF2-40B4-BE49-F238E27FC236}">
                <a16:creationId xmlns:a16="http://schemas.microsoft.com/office/drawing/2014/main" id="{4E06E444-7421-1E46-B597-344348690411}"/>
              </a:ext>
            </a:extLst>
          </p:cNvPr>
          <p:cNvPicPr>
            <a:picLocks noChangeAspect="1"/>
          </p:cNvPicPr>
          <p:nvPr/>
        </p:nvPicPr>
        <p:blipFill>
          <a:blip r:embed="rId9"/>
          <a:stretch>
            <a:fillRect/>
          </a:stretch>
        </p:blipFill>
        <p:spPr>
          <a:xfrm>
            <a:off x="1117600" y="5438894"/>
            <a:ext cx="3670300" cy="812800"/>
          </a:xfrm>
          <a:prstGeom prst="rect">
            <a:avLst/>
          </a:prstGeom>
          <a:solidFill>
            <a:srgbClr val="51FF56"/>
          </a:solidFill>
        </p:spPr>
      </p:pic>
      <p:pic>
        <p:nvPicPr>
          <p:cNvPr id="12" name="Picture 11">
            <a:extLst>
              <a:ext uri="{FF2B5EF4-FFF2-40B4-BE49-F238E27FC236}">
                <a16:creationId xmlns:a16="http://schemas.microsoft.com/office/drawing/2014/main" id="{3728CF03-3EE4-0343-A93C-358FA8288721}"/>
              </a:ext>
            </a:extLst>
          </p:cNvPr>
          <p:cNvPicPr>
            <a:picLocks noChangeAspect="1"/>
          </p:cNvPicPr>
          <p:nvPr/>
        </p:nvPicPr>
        <p:blipFill>
          <a:blip r:embed="rId10"/>
          <a:stretch>
            <a:fillRect/>
          </a:stretch>
        </p:blipFill>
        <p:spPr>
          <a:xfrm>
            <a:off x="5678227" y="5369044"/>
            <a:ext cx="2628900" cy="952500"/>
          </a:xfrm>
          <a:prstGeom prst="rect">
            <a:avLst/>
          </a:prstGeom>
          <a:solidFill>
            <a:srgbClr val="FFFF00"/>
          </a:solid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173894" y="457200"/>
            <a:ext cx="5522306"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Kolmogorov-Sinai entropy rate</a:t>
            </a:r>
            <a:endParaRPr lang="en-US" sz="2800" dirty="0"/>
          </a:p>
        </p:txBody>
      </p:sp>
      <p:sp>
        <p:nvSpPr>
          <p:cNvPr id="18" name="TextBox 17"/>
          <p:cNvSpPr txBox="1"/>
          <p:nvPr/>
        </p:nvSpPr>
        <p:spPr>
          <a:xfrm>
            <a:off x="1117600" y="-850900"/>
            <a:ext cx="184666" cy="369332"/>
          </a:xfrm>
          <a:prstGeom prst="rect">
            <a:avLst/>
          </a:prstGeom>
          <a:noFill/>
        </p:spPr>
        <p:txBody>
          <a:bodyPr wrap="none" rtlCol="0">
            <a:spAutoFit/>
          </a:bodyPr>
          <a:lstStyle/>
          <a:p>
            <a:endParaRPr lang="en-US"/>
          </a:p>
        </p:txBody>
      </p:sp>
      <p:pic>
        <p:nvPicPr>
          <p:cNvPr id="2" name="Picture 1">
            <a:extLst>
              <a:ext uri="{FF2B5EF4-FFF2-40B4-BE49-F238E27FC236}">
                <a16:creationId xmlns:a16="http://schemas.microsoft.com/office/drawing/2014/main" id="{B21DA1D6-055B-5F4A-A080-375975B99234}"/>
              </a:ext>
            </a:extLst>
          </p:cNvPr>
          <p:cNvPicPr>
            <a:picLocks noChangeAspect="1"/>
          </p:cNvPicPr>
          <p:nvPr/>
        </p:nvPicPr>
        <p:blipFill>
          <a:blip r:embed="rId2"/>
          <a:stretch>
            <a:fillRect/>
          </a:stretch>
        </p:blipFill>
        <p:spPr>
          <a:xfrm>
            <a:off x="4419600" y="2362200"/>
            <a:ext cx="3886199" cy="2972993"/>
          </a:xfrm>
          <a:prstGeom prst="rect">
            <a:avLst/>
          </a:prstGeom>
        </p:spPr>
      </p:pic>
      <p:pic>
        <p:nvPicPr>
          <p:cNvPr id="25" name="Picture 24">
            <a:extLst>
              <a:ext uri="{FF2B5EF4-FFF2-40B4-BE49-F238E27FC236}">
                <a16:creationId xmlns:a16="http://schemas.microsoft.com/office/drawing/2014/main" id="{F61CC2A8-81F7-5741-8997-64D2A62E951D}"/>
              </a:ext>
            </a:extLst>
          </p:cNvPr>
          <p:cNvPicPr>
            <a:picLocks noChangeAspect="1"/>
          </p:cNvPicPr>
          <p:nvPr/>
        </p:nvPicPr>
        <p:blipFill>
          <a:blip r:embed="rId3"/>
          <a:stretch>
            <a:fillRect/>
          </a:stretch>
        </p:blipFill>
        <p:spPr>
          <a:xfrm>
            <a:off x="1302266" y="2912535"/>
            <a:ext cx="1892300" cy="510250"/>
          </a:xfrm>
          <a:prstGeom prst="rect">
            <a:avLst/>
          </a:prstGeom>
          <a:solidFill>
            <a:srgbClr val="51FF56"/>
          </a:solidFill>
        </p:spPr>
      </p:pic>
      <p:pic>
        <p:nvPicPr>
          <p:cNvPr id="3" name="Picture 2">
            <a:extLst>
              <a:ext uri="{FF2B5EF4-FFF2-40B4-BE49-F238E27FC236}">
                <a16:creationId xmlns:a16="http://schemas.microsoft.com/office/drawing/2014/main" id="{0E646C27-2F01-D141-A2C8-36ED2DE24144}"/>
              </a:ext>
            </a:extLst>
          </p:cNvPr>
          <p:cNvPicPr>
            <a:picLocks noChangeAspect="1"/>
          </p:cNvPicPr>
          <p:nvPr/>
        </p:nvPicPr>
        <p:blipFill>
          <a:blip r:embed="rId4"/>
          <a:stretch>
            <a:fillRect/>
          </a:stretch>
        </p:blipFill>
        <p:spPr>
          <a:xfrm>
            <a:off x="5334000" y="5943600"/>
            <a:ext cx="2692400" cy="203200"/>
          </a:xfrm>
          <a:prstGeom prst="rect">
            <a:avLst/>
          </a:prstGeom>
          <a:solidFill>
            <a:srgbClr val="FFFF00"/>
          </a:solidFill>
        </p:spPr>
      </p:pic>
      <p:sp>
        <p:nvSpPr>
          <p:cNvPr id="5" name="Down Arrow 4">
            <a:extLst>
              <a:ext uri="{FF2B5EF4-FFF2-40B4-BE49-F238E27FC236}">
                <a16:creationId xmlns:a16="http://schemas.microsoft.com/office/drawing/2014/main" id="{B560E21C-9EF5-E04E-9638-127869BB37DA}"/>
              </a:ext>
            </a:extLst>
          </p:cNvPr>
          <p:cNvSpPr/>
          <p:nvPr/>
        </p:nvSpPr>
        <p:spPr>
          <a:xfrm>
            <a:off x="6362699" y="5335193"/>
            <a:ext cx="484632" cy="37980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92388D7-90D4-6A4B-B975-EEF6B99B10A5}"/>
              </a:ext>
            </a:extLst>
          </p:cNvPr>
          <p:cNvPicPr>
            <a:picLocks noChangeAspect="1"/>
          </p:cNvPicPr>
          <p:nvPr/>
        </p:nvPicPr>
        <p:blipFill>
          <a:blip r:embed="rId5"/>
          <a:stretch>
            <a:fillRect/>
          </a:stretch>
        </p:blipFill>
        <p:spPr>
          <a:xfrm>
            <a:off x="2389915" y="2020627"/>
            <a:ext cx="1485900" cy="444500"/>
          </a:xfrm>
          <a:prstGeom prst="rect">
            <a:avLst/>
          </a:prstGeom>
        </p:spPr>
      </p:pic>
      <p:pic>
        <p:nvPicPr>
          <p:cNvPr id="9" name="Picture 8">
            <a:extLst>
              <a:ext uri="{FF2B5EF4-FFF2-40B4-BE49-F238E27FC236}">
                <a16:creationId xmlns:a16="http://schemas.microsoft.com/office/drawing/2014/main" id="{27A0BBAF-404A-C147-B3A4-98394B8B31EE}"/>
              </a:ext>
            </a:extLst>
          </p:cNvPr>
          <p:cNvPicPr>
            <a:picLocks noChangeAspect="1"/>
          </p:cNvPicPr>
          <p:nvPr/>
        </p:nvPicPr>
        <p:blipFill>
          <a:blip r:embed="rId6"/>
          <a:stretch>
            <a:fillRect/>
          </a:stretch>
        </p:blipFill>
        <p:spPr>
          <a:xfrm>
            <a:off x="626464" y="2201932"/>
            <a:ext cx="1473200" cy="190500"/>
          </a:xfrm>
          <a:prstGeom prst="rect">
            <a:avLst/>
          </a:prstGeom>
          <a:solidFill>
            <a:srgbClr val="FFFF00"/>
          </a:solidFill>
        </p:spPr>
      </p:pic>
      <p:pic>
        <p:nvPicPr>
          <p:cNvPr id="8" name="Picture 7">
            <a:extLst>
              <a:ext uri="{FF2B5EF4-FFF2-40B4-BE49-F238E27FC236}">
                <a16:creationId xmlns:a16="http://schemas.microsoft.com/office/drawing/2014/main" id="{61B231A6-E8EE-1D49-9E5A-5460DD84EC48}"/>
              </a:ext>
            </a:extLst>
          </p:cNvPr>
          <p:cNvPicPr>
            <a:picLocks noChangeAspect="1"/>
          </p:cNvPicPr>
          <p:nvPr/>
        </p:nvPicPr>
        <p:blipFill>
          <a:blip r:embed="rId7"/>
          <a:stretch>
            <a:fillRect/>
          </a:stretch>
        </p:blipFill>
        <p:spPr>
          <a:xfrm>
            <a:off x="7753350" y="5619750"/>
            <a:ext cx="876300" cy="190500"/>
          </a:xfrm>
          <a:prstGeom prst="rect">
            <a:avLst/>
          </a:prstGeom>
          <a:solidFill>
            <a:schemeClr val="accent2">
              <a:lumMod val="40000"/>
              <a:lumOff val="60000"/>
            </a:schemeClr>
          </a:solidFill>
        </p:spPr>
      </p:pic>
      <p:pic>
        <p:nvPicPr>
          <p:cNvPr id="10" name="Picture 9"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2266" y="2626257"/>
            <a:ext cx="1181100" cy="165100"/>
          </a:xfrm>
          <a:prstGeom prst="rect">
            <a:avLst/>
          </a:prstGeom>
        </p:spPr>
      </p:pic>
      <p:pic>
        <p:nvPicPr>
          <p:cNvPr id="7" name="Picture 6"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7600" y="6375400"/>
            <a:ext cx="5020664" cy="241300"/>
          </a:xfrm>
          <a:prstGeom prst="rect">
            <a:avLst/>
          </a:prstGeom>
          <a:solidFill>
            <a:schemeClr val="accent2">
              <a:lumMod val="40000"/>
              <a:lumOff val="60000"/>
            </a:schemeClr>
          </a:solidFill>
        </p:spPr>
      </p:pic>
      <p:pic>
        <p:nvPicPr>
          <p:cNvPr id="13" name="Picture 12">
            <a:extLst>
              <a:ext uri="{FF2B5EF4-FFF2-40B4-BE49-F238E27FC236}">
                <a16:creationId xmlns:a16="http://schemas.microsoft.com/office/drawing/2014/main" id="{BDEA44A3-2AF0-B24A-A37D-DD790607C7F4}"/>
              </a:ext>
            </a:extLst>
          </p:cNvPr>
          <p:cNvPicPr>
            <a:picLocks noChangeAspect="1"/>
          </p:cNvPicPr>
          <p:nvPr/>
        </p:nvPicPr>
        <p:blipFill>
          <a:blip r:embed="rId10"/>
          <a:stretch>
            <a:fillRect/>
          </a:stretch>
        </p:blipFill>
        <p:spPr>
          <a:xfrm>
            <a:off x="1007888" y="3726176"/>
            <a:ext cx="2416945" cy="495037"/>
          </a:xfrm>
          <a:prstGeom prst="rect">
            <a:avLst/>
          </a:prstGeom>
          <a:solidFill>
            <a:srgbClr val="51FF56"/>
          </a:solidFill>
        </p:spPr>
      </p:pic>
      <p:pic>
        <p:nvPicPr>
          <p:cNvPr id="14" name="Picture 13">
            <a:extLst>
              <a:ext uri="{FF2B5EF4-FFF2-40B4-BE49-F238E27FC236}">
                <a16:creationId xmlns:a16="http://schemas.microsoft.com/office/drawing/2014/main" id="{A6DA503E-D0BE-4545-9FEB-A979924CDC6A}"/>
              </a:ext>
            </a:extLst>
          </p:cNvPr>
          <p:cNvPicPr>
            <a:picLocks noChangeAspect="1"/>
          </p:cNvPicPr>
          <p:nvPr/>
        </p:nvPicPr>
        <p:blipFill>
          <a:blip r:embed="rId11"/>
          <a:stretch>
            <a:fillRect/>
          </a:stretch>
        </p:blipFill>
        <p:spPr>
          <a:xfrm>
            <a:off x="1729394" y="4788255"/>
            <a:ext cx="889000" cy="228600"/>
          </a:xfrm>
          <a:prstGeom prst="rect">
            <a:avLst/>
          </a:prstGeom>
          <a:solidFill>
            <a:srgbClr val="FFFF00"/>
          </a:solidFill>
        </p:spPr>
      </p:pic>
      <p:sp>
        <p:nvSpPr>
          <p:cNvPr id="15" name="Down Arrow 14">
            <a:extLst>
              <a:ext uri="{FF2B5EF4-FFF2-40B4-BE49-F238E27FC236}">
                <a16:creationId xmlns:a16="http://schemas.microsoft.com/office/drawing/2014/main" id="{E4D4D5B3-9BC5-454A-9587-57FE82C9A503}"/>
              </a:ext>
            </a:extLst>
          </p:cNvPr>
          <p:cNvSpPr/>
          <p:nvPr/>
        </p:nvSpPr>
        <p:spPr>
          <a:xfrm>
            <a:off x="1936027" y="4392904"/>
            <a:ext cx="475734" cy="263399"/>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DF17D41-2432-D343-8D40-519FD6E30584}"/>
              </a:ext>
            </a:extLst>
          </p:cNvPr>
          <p:cNvSpPr txBox="1"/>
          <p:nvPr/>
        </p:nvSpPr>
        <p:spPr>
          <a:xfrm>
            <a:off x="5899736" y="2362200"/>
            <a:ext cx="770211" cy="276999"/>
          </a:xfrm>
          <a:prstGeom prst="rect">
            <a:avLst/>
          </a:prstGeom>
          <a:noFill/>
        </p:spPr>
        <p:txBody>
          <a:bodyPr wrap="none" rtlCol="0">
            <a:spAutoFit/>
          </a:bodyPr>
          <a:lstStyle/>
          <a:p>
            <a:r>
              <a:rPr lang="en-US" sz="1200" dirty="0">
                <a:solidFill>
                  <a:srgbClr val="FF0000"/>
                </a:solidFill>
              </a:rPr>
              <a:t>Diffusive</a:t>
            </a:r>
          </a:p>
        </p:txBody>
      </p:sp>
      <p:sp>
        <p:nvSpPr>
          <p:cNvPr id="17" name="TextBox 16">
            <a:extLst>
              <a:ext uri="{FF2B5EF4-FFF2-40B4-BE49-F238E27FC236}">
                <a16:creationId xmlns:a16="http://schemas.microsoft.com/office/drawing/2014/main" id="{76EFE9A9-C32C-B149-B601-7644098CE5D1}"/>
              </a:ext>
            </a:extLst>
          </p:cNvPr>
          <p:cNvSpPr txBox="1"/>
          <p:nvPr/>
        </p:nvSpPr>
        <p:spPr>
          <a:xfrm>
            <a:off x="7323133" y="2362199"/>
            <a:ext cx="941283" cy="276999"/>
          </a:xfrm>
          <a:prstGeom prst="rect">
            <a:avLst/>
          </a:prstGeom>
          <a:noFill/>
        </p:spPr>
        <p:txBody>
          <a:bodyPr wrap="none" rtlCol="0">
            <a:spAutoFit/>
          </a:bodyPr>
          <a:lstStyle/>
          <a:p>
            <a:r>
              <a:rPr lang="en-US" sz="1200" dirty="0">
                <a:solidFill>
                  <a:srgbClr val="FF0000"/>
                </a:solidFill>
              </a:rPr>
              <a:t>Shadowing</a:t>
            </a:r>
          </a:p>
        </p:txBody>
      </p:sp>
      <p:sp>
        <p:nvSpPr>
          <p:cNvPr id="11" name="TextBox 10">
            <a:extLst>
              <a:ext uri="{FF2B5EF4-FFF2-40B4-BE49-F238E27FC236}">
                <a16:creationId xmlns:a16="http://schemas.microsoft.com/office/drawing/2014/main" id="{6A3B3996-C122-3045-BAE2-EE918E750CED}"/>
              </a:ext>
            </a:extLst>
          </p:cNvPr>
          <p:cNvSpPr txBox="1"/>
          <p:nvPr/>
        </p:nvSpPr>
        <p:spPr>
          <a:xfrm>
            <a:off x="1599525" y="5082953"/>
            <a:ext cx="2712602" cy="276999"/>
          </a:xfrm>
          <a:prstGeom prst="rect">
            <a:avLst/>
          </a:prstGeom>
          <a:noFill/>
        </p:spPr>
        <p:txBody>
          <a:bodyPr wrap="none" rtlCol="0">
            <a:spAutoFit/>
          </a:bodyPr>
          <a:lstStyle/>
          <a:p>
            <a:r>
              <a:rPr lang="en-US" sz="1200" dirty="0">
                <a:solidFill>
                  <a:srgbClr val="FF0000"/>
                </a:solidFill>
              </a:rPr>
              <a:t>Consistent with GW criterium above!</a:t>
            </a:r>
          </a:p>
        </p:txBody>
      </p:sp>
    </p:spTree>
    <p:extLst>
      <p:ext uri="{BB962C8B-B14F-4D97-AF65-F5344CB8AC3E}">
        <p14:creationId xmlns:p14="http://schemas.microsoft.com/office/powerpoint/2010/main" val="858340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2743200"/>
            <a:ext cx="6858000" cy="1569660"/>
          </a:xfrm>
          <a:prstGeom prst="rect">
            <a:avLst/>
          </a:prstGeom>
          <a:solidFill>
            <a:srgbClr val="CCFFCC"/>
          </a:solidFill>
        </p:spPr>
        <p:txBody>
          <a:bodyPr wrap="square" rtlCol="0">
            <a:spAutoFit/>
          </a:bodyPr>
          <a:lstStyle/>
          <a:p>
            <a:r>
              <a:rPr lang="en-US" sz="2400" dirty="0">
                <a:solidFill>
                  <a:srgbClr val="FF0000"/>
                </a:solidFill>
              </a:rPr>
              <a:t>Most of my discussion of the EE in HEP is for strongly   coupled theories e.g. QCD, QED2. For weak coupling see e.g. </a:t>
            </a:r>
            <a:r>
              <a:rPr lang="en-US" sz="2400" dirty="0" err="1">
                <a:solidFill>
                  <a:srgbClr val="FF0000"/>
                </a:solidFill>
              </a:rPr>
              <a:t>Yizhuang</a:t>
            </a:r>
            <a:r>
              <a:rPr lang="en-US" sz="2400" dirty="0">
                <a:solidFill>
                  <a:srgbClr val="FF0000"/>
                </a:solidFill>
              </a:rPr>
              <a:t> Liu and others at this meeting.</a:t>
            </a:r>
            <a:endParaRPr lang="en-US" sz="3600" dirty="0">
              <a:solidFill>
                <a:srgbClr val="FF0000"/>
              </a:solidFill>
            </a:endParaRPr>
          </a:p>
        </p:txBody>
      </p:sp>
    </p:spTree>
    <p:extLst>
      <p:ext uri="{BB962C8B-B14F-4D97-AF65-F5344CB8AC3E}">
        <p14:creationId xmlns:p14="http://schemas.microsoft.com/office/powerpoint/2010/main" val="32976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3276600"/>
            <a:ext cx="2362200" cy="646331"/>
          </a:xfrm>
          <a:prstGeom prst="rect">
            <a:avLst/>
          </a:prstGeom>
          <a:solidFill>
            <a:srgbClr val="CCFFCC"/>
          </a:solidFill>
        </p:spPr>
        <p:txBody>
          <a:bodyPr wrap="square" rtlCol="0">
            <a:spAutoFit/>
          </a:bodyPr>
          <a:lstStyle/>
          <a:p>
            <a:r>
              <a:rPr lang="en-US" sz="3600" dirty="0">
                <a:solidFill>
                  <a:srgbClr val="FF0000"/>
                </a:solidFill>
              </a:rPr>
              <a:t> EE in DIS</a:t>
            </a:r>
          </a:p>
        </p:txBody>
      </p:sp>
    </p:spTree>
    <p:extLst>
      <p:ext uri="{BB962C8B-B14F-4D97-AF65-F5344CB8AC3E}">
        <p14:creationId xmlns:p14="http://schemas.microsoft.com/office/powerpoint/2010/main" val="3554819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286187" y="721190"/>
            <a:ext cx="6553200"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DIS at low-x = pp at large-s and small-t</a:t>
            </a:r>
            <a:endParaRPr lang="en-US" sz="2800" dirty="0"/>
          </a:p>
        </p:txBody>
      </p:sp>
      <p:sp>
        <p:nvSpPr>
          <p:cNvPr id="18" name="TextBox 17"/>
          <p:cNvSpPr txBox="1"/>
          <p:nvPr/>
        </p:nvSpPr>
        <p:spPr>
          <a:xfrm>
            <a:off x="1117600" y="-850900"/>
            <a:ext cx="184666" cy="369332"/>
          </a:xfrm>
          <a:prstGeom prst="rect">
            <a:avLst/>
          </a:prstGeom>
          <a:noFill/>
        </p:spPr>
        <p:txBody>
          <a:bodyPr wrap="none" rtlCol="0">
            <a:spAutoFit/>
          </a:bodyPr>
          <a:lstStyle/>
          <a:p>
            <a:endParaRPr lang="en-US"/>
          </a:p>
        </p:txBody>
      </p:sp>
      <p:sp>
        <p:nvSpPr>
          <p:cNvPr id="9" name="TextBox 8"/>
          <p:cNvSpPr txBox="1"/>
          <p:nvPr/>
        </p:nvSpPr>
        <p:spPr>
          <a:xfrm>
            <a:off x="546100" y="-596900"/>
            <a:ext cx="184666" cy="369332"/>
          </a:xfrm>
          <a:prstGeom prst="rect">
            <a:avLst/>
          </a:prstGeom>
          <a:noFill/>
        </p:spPr>
        <p:txBody>
          <a:bodyPr wrap="none" rtlCol="0">
            <a:spAutoFit/>
          </a:bodyPr>
          <a:lstStyle/>
          <a:p>
            <a:endParaRPr lang="en-US"/>
          </a:p>
        </p:txBody>
      </p:sp>
      <p:sp>
        <p:nvSpPr>
          <p:cNvPr id="12" name="TextBox 11"/>
          <p:cNvSpPr txBox="1"/>
          <p:nvPr/>
        </p:nvSpPr>
        <p:spPr>
          <a:xfrm>
            <a:off x="1803400" y="-1092200"/>
            <a:ext cx="184666" cy="369332"/>
          </a:xfrm>
          <a:prstGeom prst="rect">
            <a:avLst/>
          </a:prstGeom>
          <a:noFill/>
        </p:spPr>
        <p:txBody>
          <a:bodyPr wrap="none" rtlCol="0">
            <a:spAutoFit/>
          </a:bodyPr>
          <a:lstStyle/>
          <a:p>
            <a:endParaRPr lang="en-US"/>
          </a:p>
        </p:txBody>
      </p:sp>
      <p:pic>
        <p:nvPicPr>
          <p:cNvPr id="10" name="Picture 9">
            <a:extLst>
              <a:ext uri="{FF2B5EF4-FFF2-40B4-BE49-F238E27FC236}">
                <a16:creationId xmlns:a16="http://schemas.microsoft.com/office/drawing/2014/main" id="{AA5C36C4-21B9-F74D-8BF5-F9F57C6D759B}"/>
              </a:ext>
            </a:extLst>
          </p:cNvPr>
          <p:cNvPicPr>
            <a:picLocks noChangeAspect="1"/>
          </p:cNvPicPr>
          <p:nvPr/>
        </p:nvPicPr>
        <p:blipFill>
          <a:blip r:embed="rId3"/>
          <a:stretch>
            <a:fillRect/>
          </a:stretch>
        </p:blipFill>
        <p:spPr>
          <a:xfrm>
            <a:off x="2610366" y="4177428"/>
            <a:ext cx="2209800" cy="635000"/>
          </a:xfrm>
          <a:prstGeom prst="rect">
            <a:avLst/>
          </a:prstGeom>
          <a:solidFill>
            <a:srgbClr val="FFFF00"/>
          </a:solidFill>
        </p:spPr>
      </p:pic>
      <p:pic>
        <p:nvPicPr>
          <p:cNvPr id="15" name="Picture 14">
            <a:extLst>
              <a:ext uri="{FF2B5EF4-FFF2-40B4-BE49-F238E27FC236}">
                <a16:creationId xmlns:a16="http://schemas.microsoft.com/office/drawing/2014/main" id="{67DE6630-06D3-A34C-96C6-BCEE9A4BFF3D}"/>
              </a:ext>
            </a:extLst>
          </p:cNvPr>
          <p:cNvPicPr>
            <a:picLocks noChangeAspect="1"/>
          </p:cNvPicPr>
          <p:nvPr/>
        </p:nvPicPr>
        <p:blipFill>
          <a:blip r:embed="rId4"/>
          <a:stretch>
            <a:fillRect/>
          </a:stretch>
        </p:blipFill>
        <p:spPr>
          <a:xfrm>
            <a:off x="3429000" y="5486400"/>
            <a:ext cx="2336800" cy="520700"/>
          </a:xfrm>
          <a:prstGeom prst="rect">
            <a:avLst/>
          </a:prstGeom>
          <a:solidFill>
            <a:srgbClr val="51FF56"/>
          </a:solidFill>
        </p:spPr>
      </p:pic>
      <p:sp>
        <p:nvSpPr>
          <p:cNvPr id="16" name="Down Arrow 15">
            <a:extLst>
              <a:ext uri="{FF2B5EF4-FFF2-40B4-BE49-F238E27FC236}">
                <a16:creationId xmlns:a16="http://schemas.microsoft.com/office/drawing/2014/main" id="{B27CBC8C-AC78-8549-A3BF-7A068FB2A697}"/>
              </a:ext>
            </a:extLst>
          </p:cNvPr>
          <p:cNvSpPr/>
          <p:nvPr/>
        </p:nvSpPr>
        <p:spPr>
          <a:xfrm>
            <a:off x="4419600" y="5083351"/>
            <a:ext cx="609600" cy="21211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F70BA1-4427-F643-A372-CB699490318D}"/>
              </a:ext>
            </a:extLst>
          </p:cNvPr>
          <p:cNvPicPr>
            <a:picLocks noChangeAspect="1"/>
          </p:cNvPicPr>
          <p:nvPr/>
        </p:nvPicPr>
        <p:blipFill>
          <a:blip r:embed="rId5"/>
          <a:stretch>
            <a:fillRect/>
          </a:stretch>
        </p:blipFill>
        <p:spPr>
          <a:xfrm>
            <a:off x="3127731" y="1566756"/>
            <a:ext cx="3193338" cy="2514599"/>
          </a:xfrm>
          <a:prstGeom prst="rect">
            <a:avLst/>
          </a:prstGeom>
        </p:spPr>
      </p:pic>
      <p:pic>
        <p:nvPicPr>
          <p:cNvPr id="11" name="Picture 1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2669" y="4202828"/>
            <a:ext cx="1803400" cy="609600"/>
          </a:xfrm>
          <a:prstGeom prst="rect">
            <a:avLst/>
          </a:prstGeom>
          <a:solidFill>
            <a:srgbClr val="FFFF00"/>
          </a:solidFill>
        </p:spPr>
      </p:pic>
      <p:sp>
        <p:nvSpPr>
          <p:cNvPr id="3" name="Frame 2">
            <a:extLst>
              <a:ext uri="{FF2B5EF4-FFF2-40B4-BE49-F238E27FC236}">
                <a16:creationId xmlns:a16="http://schemas.microsoft.com/office/drawing/2014/main" id="{ADDE7D13-EA70-2149-AC68-79D4B3C6E97E}"/>
              </a:ext>
            </a:extLst>
          </p:cNvPr>
          <p:cNvSpPr/>
          <p:nvPr/>
        </p:nvSpPr>
        <p:spPr>
          <a:xfrm>
            <a:off x="4096291" y="1654450"/>
            <a:ext cx="1161509" cy="1729388"/>
          </a:xfrm>
          <a:prstGeom prst="frame">
            <a:avLst>
              <a:gd name="adj1"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D1B3EE97-9A85-0742-9C2A-50310CC9F698}"/>
              </a:ext>
            </a:extLst>
          </p:cNvPr>
          <p:cNvSpPr txBox="1"/>
          <p:nvPr/>
        </p:nvSpPr>
        <p:spPr>
          <a:xfrm>
            <a:off x="4562787" y="1294578"/>
            <a:ext cx="383438" cy="307777"/>
          </a:xfrm>
          <a:prstGeom prst="rect">
            <a:avLst/>
          </a:prstGeom>
          <a:noFill/>
        </p:spPr>
        <p:txBody>
          <a:bodyPr wrap="none" rtlCol="0">
            <a:spAutoFit/>
          </a:bodyPr>
          <a:lstStyle/>
          <a:p>
            <a:r>
              <a:rPr lang="en-US" sz="1400" dirty="0">
                <a:solidFill>
                  <a:srgbClr val="FF0000"/>
                </a:solidFill>
              </a:rPr>
              <a:t>pp</a:t>
            </a:r>
          </a:p>
        </p:txBody>
      </p:sp>
      <p:sp>
        <p:nvSpPr>
          <p:cNvPr id="7" name="TextBox 6">
            <a:extLst>
              <a:ext uri="{FF2B5EF4-FFF2-40B4-BE49-F238E27FC236}">
                <a16:creationId xmlns:a16="http://schemas.microsoft.com/office/drawing/2014/main" id="{F80E2CAE-631B-7F49-BD27-FEB5BC551FA4}"/>
              </a:ext>
            </a:extLst>
          </p:cNvPr>
          <p:cNvSpPr txBox="1"/>
          <p:nvPr/>
        </p:nvSpPr>
        <p:spPr>
          <a:xfrm>
            <a:off x="2424307" y="2670166"/>
            <a:ext cx="484428" cy="307777"/>
          </a:xfrm>
          <a:prstGeom prst="rect">
            <a:avLst/>
          </a:prstGeom>
          <a:noFill/>
        </p:spPr>
        <p:txBody>
          <a:bodyPr wrap="none" rtlCol="0">
            <a:spAutoFit/>
          </a:bodyPr>
          <a:lstStyle/>
          <a:p>
            <a:r>
              <a:rPr lang="en-US" sz="1400" dirty="0">
                <a:solidFill>
                  <a:srgbClr val="FF0000"/>
                </a:solidFill>
              </a:rPr>
              <a:t>DIS</a:t>
            </a:r>
          </a:p>
        </p:txBody>
      </p:sp>
    </p:spTree>
    <p:extLst>
      <p:ext uri="{BB962C8B-B14F-4D97-AF65-F5344CB8AC3E}">
        <p14:creationId xmlns:p14="http://schemas.microsoft.com/office/powerpoint/2010/main" val="3337360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685800" y="685800"/>
            <a:ext cx="7256941"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Eigenvalues of Entangled density matrix</a:t>
            </a:r>
            <a:endParaRPr lang="en-US" sz="2800" dirty="0"/>
          </a:p>
        </p:txBody>
      </p:sp>
      <p:sp>
        <p:nvSpPr>
          <p:cNvPr id="18" name="TextBox 17"/>
          <p:cNvSpPr txBox="1"/>
          <p:nvPr/>
        </p:nvSpPr>
        <p:spPr>
          <a:xfrm>
            <a:off x="1117600" y="-850900"/>
            <a:ext cx="184666" cy="369332"/>
          </a:xfrm>
          <a:prstGeom prst="rect">
            <a:avLst/>
          </a:prstGeom>
          <a:noFill/>
        </p:spPr>
        <p:txBody>
          <a:bodyPr wrap="none" rtlCol="0">
            <a:spAutoFit/>
          </a:bodyPr>
          <a:lstStyle/>
          <a:p>
            <a:endParaRPr lang="en-US"/>
          </a:p>
        </p:txBody>
      </p:sp>
      <p:pic>
        <p:nvPicPr>
          <p:cNvPr id="15" name="Picture 14"/>
          <p:cNvPicPr>
            <a:picLocks noChangeAspect="1"/>
          </p:cNvPicPr>
          <p:nvPr/>
        </p:nvPicPr>
        <p:blipFill>
          <a:blip r:embed="rId2"/>
          <a:stretch>
            <a:fillRect/>
          </a:stretch>
        </p:blipFill>
        <p:spPr>
          <a:xfrm>
            <a:off x="685800" y="2743200"/>
            <a:ext cx="4114800" cy="2700570"/>
          </a:xfrm>
          <a:prstGeom prst="rect">
            <a:avLst/>
          </a:prstGeom>
        </p:spPr>
      </p:pic>
      <p:pic>
        <p:nvPicPr>
          <p:cNvPr id="21" name="Picture 20" descr="latex-image-1.pdf"/>
          <p:cNvPicPr>
            <a:picLocks noChangeAspect="1"/>
          </p:cNvPicPr>
          <p:nvPr/>
        </p:nvPicPr>
        <p:blipFill>
          <a:blip r:embed="rId3"/>
          <a:stretch>
            <a:fillRect/>
          </a:stretch>
        </p:blipFill>
        <p:spPr>
          <a:xfrm>
            <a:off x="5207000" y="3060700"/>
            <a:ext cx="3835400" cy="482600"/>
          </a:xfrm>
          <a:prstGeom prst="rect">
            <a:avLst/>
          </a:prstGeom>
          <a:solidFill>
            <a:srgbClr val="51FF56"/>
          </a:solidFill>
        </p:spPr>
      </p:pic>
      <p:pic>
        <p:nvPicPr>
          <p:cNvPr id="22" name="Picture 21" descr="latex-image-1.pdf"/>
          <p:cNvPicPr>
            <a:picLocks noChangeAspect="1"/>
          </p:cNvPicPr>
          <p:nvPr/>
        </p:nvPicPr>
        <p:blipFill>
          <a:blip r:embed="rId4"/>
          <a:stretch>
            <a:fillRect/>
          </a:stretch>
        </p:blipFill>
        <p:spPr>
          <a:xfrm>
            <a:off x="5302250" y="4400550"/>
            <a:ext cx="3721100" cy="571500"/>
          </a:xfrm>
          <a:prstGeom prst="rect">
            <a:avLst/>
          </a:prstGeom>
          <a:solidFill>
            <a:srgbClr val="FFFF00"/>
          </a:solidFill>
        </p:spPr>
      </p:pic>
      <p:pic>
        <p:nvPicPr>
          <p:cNvPr id="2" name="Picture 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983" y="5278670"/>
            <a:ext cx="1473200" cy="330200"/>
          </a:xfrm>
          <a:prstGeom prst="rect">
            <a:avLst/>
          </a:prstGeom>
        </p:spPr>
      </p:pic>
      <p:cxnSp>
        <p:nvCxnSpPr>
          <p:cNvPr id="5" name="Straight Arrow Connector 4"/>
          <p:cNvCxnSpPr/>
          <p:nvPr/>
        </p:nvCxnSpPr>
        <p:spPr>
          <a:xfrm>
            <a:off x="8382000" y="4876800"/>
            <a:ext cx="0" cy="3136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0A8885D-9048-6A45-9DA1-135E1F4B5A9A}"/>
              </a:ext>
            </a:extLst>
          </p:cNvPr>
          <p:cNvSpPr txBox="1"/>
          <p:nvPr/>
        </p:nvSpPr>
        <p:spPr>
          <a:xfrm>
            <a:off x="666515" y="5583703"/>
            <a:ext cx="1271502" cy="307777"/>
          </a:xfrm>
          <a:prstGeom prst="rect">
            <a:avLst/>
          </a:prstGeom>
          <a:noFill/>
        </p:spPr>
        <p:txBody>
          <a:bodyPr wrap="none" rtlCol="0">
            <a:spAutoFit/>
          </a:bodyPr>
          <a:lstStyle/>
          <a:p>
            <a:r>
              <a:rPr lang="en-US" sz="1400" dirty="0">
                <a:solidFill>
                  <a:srgbClr val="FF0000"/>
                </a:solidFill>
              </a:rPr>
              <a:t>Liu-</a:t>
            </a:r>
            <a:r>
              <a:rPr lang="en-US" sz="1400" dirty="0" err="1">
                <a:solidFill>
                  <a:srgbClr val="FF0000"/>
                </a:solidFill>
              </a:rPr>
              <a:t>Zahed</a:t>
            </a:r>
            <a:r>
              <a:rPr lang="en-US" sz="1400" dirty="0">
                <a:solidFill>
                  <a:srgbClr val="FF0000"/>
                </a:solidFill>
              </a:rPr>
              <a:t> 18’</a:t>
            </a:r>
          </a:p>
        </p:txBody>
      </p:sp>
    </p:spTree>
    <p:extLst>
      <p:ext uri="{BB962C8B-B14F-4D97-AF65-F5344CB8AC3E}">
        <p14:creationId xmlns:p14="http://schemas.microsoft.com/office/powerpoint/2010/main" val="285938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81201" y="716290"/>
            <a:ext cx="5276850"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Distribution of string bits</a:t>
            </a:r>
            <a:endParaRPr lang="en-US" sz="2800" dirty="0"/>
          </a:p>
        </p:txBody>
      </p:sp>
      <p:sp>
        <p:nvSpPr>
          <p:cNvPr id="18" name="TextBox 17"/>
          <p:cNvSpPr txBox="1"/>
          <p:nvPr/>
        </p:nvSpPr>
        <p:spPr>
          <a:xfrm>
            <a:off x="1117600" y="-850900"/>
            <a:ext cx="184666" cy="369332"/>
          </a:xfrm>
          <a:prstGeom prst="rect">
            <a:avLst/>
          </a:prstGeom>
          <a:noFill/>
        </p:spPr>
        <p:txBody>
          <a:bodyPr wrap="none" rtlCol="0">
            <a:spAutoFit/>
          </a:bodyPr>
          <a:lstStyle/>
          <a:p>
            <a:endParaRPr lang="en-US"/>
          </a:p>
        </p:txBody>
      </p:sp>
      <p:pic>
        <p:nvPicPr>
          <p:cNvPr id="13" name="Picture 12"/>
          <p:cNvPicPr>
            <a:picLocks noChangeAspect="1"/>
          </p:cNvPicPr>
          <p:nvPr/>
        </p:nvPicPr>
        <p:blipFill>
          <a:blip r:embed="rId2"/>
          <a:stretch>
            <a:fillRect/>
          </a:stretch>
        </p:blipFill>
        <p:spPr>
          <a:xfrm>
            <a:off x="1117600" y="2819400"/>
            <a:ext cx="3048000" cy="2667000"/>
          </a:xfrm>
          <a:prstGeom prst="rect">
            <a:avLst/>
          </a:prstGeom>
        </p:spPr>
      </p:pic>
      <p:pic>
        <p:nvPicPr>
          <p:cNvPr id="6" name="Picture 5" descr="latex-image-1.pdf"/>
          <p:cNvPicPr>
            <a:picLocks noChangeAspect="1"/>
          </p:cNvPicPr>
          <p:nvPr/>
        </p:nvPicPr>
        <p:blipFill>
          <a:blip r:embed="rId3"/>
          <a:stretch>
            <a:fillRect/>
          </a:stretch>
        </p:blipFill>
        <p:spPr>
          <a:xfrm>
            <a:off x="4724400" y="2590800"/>
            <a:ext cx="4113698" cy="1219200"/>
          </a:xfrm>
          <a:prstGeom prst="rect">
            <a:avLst/>
          </a:prstGeom>
          <a:solidFill>
            <a:srgbClr val="FFFF00"/>
          </a:solidFill>
        </p:spPr>
      </p:pic>
      <p:pic>
        <p:nvPicPr>
          <p:cNvPr id="7" name="Picture 6" descr="latex-image-1.pdf"/>
          <p:cNvPicPr>
            <a:picLocks noChangeAspect="1"/>
          </p:cNvPicPr>
          <p:nvPr/>
        </p:nvPicPr>
        <p:blipFill>
          <a:blip r:embed="rId4"/>
          <a:stretch>
            <a:fillRect/>
          </a:stretch>
        </p:blipFill>
        <p:spPr>
          <a:xfrm>
            <a:off x="4724400" y="4267200"/>
            <a:ext cx="4241449" cy="685800"/>
          </a:xfrm>
          <a:prstGeom prst="rect">
            <a:avLst/>
          </a:prstGeom>
          <a:solidFill>
            <a:srgbClr val="51FF56"/>
          </a:solidFill>
        </p:spPr>
      </p:pic>
      <p:pic>
        <p:nvPicPr>
          <p:cNvPr id="8" name="Picture 7" descr="latex-image-1.pdf"/>
          <p:cNvPicPr>
            <a:picLocks noChangeAspect="1"/>
          </p:cNvPicPr>
          <p:nvPr/>
        </p:nvPicPr>
        <p:blipFill>
          <a:blip r:embed="rId5"/>
          <a:stretch>
            <a:fillRect/>
          </a:stretch>
        </p:blipFill>
        <p:spPr>
          <a:xfrm>
            <a:off x="5835650" y="5397500"/>
            <a:ext cx="1257300" cy="939800"/>
          </a:xfrm>
          <a:prstGeom prst="rect">
            <a:avLst/>
          </a:prstGeom>
          <a:solidFill>
            <a:srgbClr val="FF6600"/>
          </a:solidFill>
        </p:spPr>
      </p:pic>
      <p:pic>
        <p:nvPicPr>
          <p:cNvPr id="2" name="Picture 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600" y="5702300"/>
            <a:ext cx="1485900" cy="1651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676400" y="914400"/>
            <a:ext cx="5181600"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Kolmogorov-like cascade </a:t>
            </a:r>
            <a:endParaRPr lang="en-US" sz="2800" dirty="0"/>
          </a:p>
        </p:txBody>
      </p:sp>
      <p:sp>
        <p:nvSpPr>
          <p:cNvPr id="18" name="TextBox 17"/>
          <p:cNvSpPr txBox="1"/>
          <p:nvPr/>
        </p:nvSpPr>
        <p:spPr>
          <a:xfrm>
            <a:off x="1117600" y="-850900"/>
            <a:ext cx="184666" cy="369332"/>
          </a:xfrm>
          <a:prstGeom prst="rect">
            <a:avLst/>
          </a:prstGeom>
          <a:noFill/>
        </p:spPr>
        <p:txBody>
          <a:bodyPr wrap="none" rtlCol="0">
            <a:spAutoFit/>
          </a:bodyPr>
          <a:lstStyle/>
          <a:p>
            <a:endParaRPr lang="en-US"/>
          </a:p>
        </p:txBody>
      </p:sp>
      <p:sp>
        <p:nvSpPr>
          <p:cNvPr id="9" name="TextBox 8"/>
          <p:cNvSpPr txBox="1"/>
          <p:nvPr/>
        </p:nvSpPr>
        <p:spPr>
          <a:xfrm>
            <a:off x="546100" y="-596900"/>
            <a:ext cx="184666" cy="369332"/>
          </a:xfrm>
          <a:prstGeom prst="rect">
            <a:avLst/>
          </a:prstGeom>
          <a:noFill/>
        </p:spPr>
        <p:txBody>
          <a:bodyPr wrap="none" rtlCol="0">
            <a:spAutoFit/>
          </a:bodyPr>
          <a:lstStyle/>
          <a:p>
            <a:endParaRPr lang="en-US"/>
          </a:p>
        </p:txBody>
      </p:sp>
      <p:pic>
        <p:nvPicPr>
          <p:cNvPr id="2" name="Picture 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5715000"/>
            <a:ext cx="1485900" cy="165100"/>
          </a:xfrm>
          <a:prstGeom prst="rect">
            <a:avLst/>
          </a:prstGeom>
        </p:spPr>
      </p:pic>
      <p:pic>
        <p:nvPicPr>
          <p:cNvPr id="3" name="Picture 2">
            <a:extLst>
              <a:ext uri="{FF2B5EF4-FFF2-40B4-BE49-F238E27FC236}">
                <a16:creationId xmlns:a16="http://schemas.microsoft.com/office/drawing/2014/main" id="{1AFDA4E8-8387-6844-A163-ED4CC3FCA3EC}"/>
              </a:ext>
            </a:extLst>
          </p:cNvPr>
          <p:cNvPicPr>
            <a:picLocks noChangeAspect="1"/>
          </p:cNvPicPr>
          <p:nvPr/>
        </p:nvPicPr>
        <p:blipFill>
          <a:blip r:embed="rId3"/>
          <a:stretch>
            <a:fillRect/>
          </a:stretch>
        </p:blipFill>
        <p:spPr>
          <a:xfrm>
            <a:off x="2971800" y="5992233"/>
            <a:ext cx="5448300" cy="190500"/>
          </a:xfrm>
          <a:prstGeom prst="rect">
            <a:avLst/>
          </a:prstGeom>
        </p:spPr>
      </p:pic>
      <p:sp>
        <p:nvSpPr>
          <p:cNvPr id="5" name="Down Arrow 4"/>
          <p:cNvSpPr/>
          <p:nvPr/>
        </p:nvSpPr>
        <p:spPr>
          <a:xfrm>
            <a:off x="3864438" y="4191000"/>
            <a:ext cx="1118371" cy="4572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3048000"/>
            <a:ext cx="5715000" cy="8128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600" y="4763269"/>
            <a:ext cx="6578600" cy="647700"/>
          </a:xfrm>
          <a:prstGeom prst="rect">
            <a:avLst/>
          </a:prstGeom>
          <a:solidFill>
            <a:srgbClr val="51FF56"/>
          </a:solidFill>
        </p:spPr>
      </p:pic>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8215" y="1747356"/>
            <a:ext cx="5295900" cy="990600"/>
          </a:xfrm>
          <a:prstGeom prst="rect">
            <a:avLst/>
          </a:prstGeom>
          <a:solidFill>
            <a:srgbClr val="51FF56"/>
          </a:solidFill>
        </p:spPr>
      </p:pic>
      <p:pic>
        <p:nvPicPr>
          <p:cNvPr id="13" name="Picture 1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4316" y="3469893"/>
            <a:ext cx="215900" cy="889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676400" y="457200"/>
            <a:ext cx="6248400"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Multiplicity moments in </a:t>
            </a:r>
            <a:r>
              <a:rPr lang="en-US" sz="2800" dirty="0" err="1">
                <a:solidFill>
                  <a:srgbClr val="FF0000"/>
                </a:solidFill>
              </a:rPr>
              <a:t>pp@LHC</a:t>
            </a:r>
            <a:r>
              <a:rPr lang="en-US" sz="2800" dirty="0">
                <a:solidFill>
                  <a:srgbClr val="FF0000"/>
                </a:solidFill>
              </a:rPr>
              <a:t> </a:t>
            </a:r>
            <a:endParaRPr lang="en-US" sz="2800" dirty="0"/>
          </a:p>
        </p:txBody>
      </p:sp>
      <p:sp>
        <p:nvSpPr>
          <p:cNvPr id="18" name="TextBox 17"/>
          <p:cNvSpPr txBox="1"/>
          <p:nvPr/>
        </p:nvSpPr>
        <p:spPr>
          <a:xfrm>
            <a:off x="1117600" y="-850900"/>
            <a:ext cx="184666" cy="369332"/>
          </a:xfrm>
          <a:prstGeom prst="rect">
            <a:avLst/>
          </a:prstGeom>
          <a:noFill/>
        </p:spPr>
        <p:txBody>
          <a:bodyPr wrap="none" rtlCol="0">
            <a:spAutoFit/>
          </a:bodyPr>
          <a:lstStyle/>
          <a:p>
            <a:endParaRPr lang="en-US"/>
          </a:p>
        </p:txBody>
      </p:sp>
      <p:sp>
        <p:nvSpPr>
          <p:cNvPr id="9" name="TextBox 8"/>
          <p:cNvSpPr txBox="1"/>
          <p:nvPr/>
        </p:nvSpPr>
        <p:spPr>
          <a:xfrm>
            <a:off x="546100" y="-596900"/>
            <a:ext cx="184666"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1AFDA4E8-8387-6844-A163-ED4CC3FCA3EC}"/>
              </a:ext>
            </a:extLst>
          </p:cNvPr>
          <p:cNvPicPr>
            <a:picLocks noChangeAspect="1"/>
          </p:cNvPicPr>
          <p:nvPr/>
        </p:nvPicPr>
        <p:blipFill>
          <a:blip r:embed="rId2"/>
          <a:stretch>
            <a:fillRect/>
          </a:stretch>
        </p:blipFill>
        <p:spPr>
          <a:xfrm>
            <a:off x="1117600" y="6329837"/>
            <a:ext cx="5448300" cy="190500"/>
          </a:xfrm>
          <a:prstGeom prst="rect">
            <a:avLst/>
          </a:prstGeom>
        </p:spPr>
      </p:pic>
      <p:pic>
        <p:nvPicPr>
          <p:cNvPr id="11" name="Picture 10" descr="Screen Shot 2020-06-10 at 7.45.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429001"/>
            <a:ext cx="3657600" cy="2350562"/>
          </a:xfrm>
          <a:prstGeom prst="rect">
            <a:avLst/>
          </a:prstGeom>
        </p:spPr>
      </p:pic>
      <p:pic>
        <p:nvPicPr>
          <p:cNvPr id="15" name="Picture 1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06" y="2362200"/>
            <a:ext cx="3944394" cy="850900"/>
          </a:xfrm>
          <a:prstGeom prst="rect">
            <a:avLst/>
          </a:prstGeom>
        </p:spPr>
      </p:pic>
      <p:pic>
        <p:nvPicPr>
          <p:cNvPr id="16" name="Picture 1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1188" y="1352904"/>
            <a:ext cx="6299200" cy="774700"/>
          </a:xfrm>
          <a:prstGeom prst="rect">
            <a:avLst/>
          </a:prstGeom>
          <a:solidFill>
            <a:srgbClr val="51FF56"/>
          </a:solidFill>
        </p:spPr>
      </p:pic>
      <p:pic>
        <p:nvPicPr>
          <p:cNvPr id="17" name="Picture 1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062" y="2611994"/>
            <a:ext cx="2844800" cy="330200"/>
          </a:xfrm>
          <a:prstGeom prst="rect">
            <a:avLst/>
          </a:prstGeom>
        </p:spPr>
      </p:pic>
      <p:sp>
        <p:nvSpPr>
          <p:cNvPr id="2" name="TextBox 1">
            <a:extLst>
              <a:ext uri="{FF2B5EF4-FFF2-40B4-BE49-F238E27FC236}">
                <a16:creationId xmlns:a16="http://schemas.microsoft.com/office/drawing/2014/main" id="{700C303D-D5A3-3045-9B08-7AB6C96036FD}"/>
              </a:ext>
            </a:extLst>
          </p:cNvPr>
          <p:cNvSpPr txBox="1"/>
          <p:nvPr/>
        </p:nvSpPr>
        <p:spPr>
          <a:xfrm>
            <a:off x="5715000" y="4105090"/>
            <a:ext cx="768159" cy="276999"/>
          </a:xfrm>
          <a:prstGeom prst="rect">
            <a:avLst/>
          </a:prstGeom>
          <a:noFill/>
        </p:spPr>
        <p:txBody>
          <a:bodyPr wrap="none" rtlCol="0">
            <a:spAutoFit/>
          </a:bodyPr>
          <a:lstStyle/>
          <a:p>
            <a:r>
              <a:rPr lang="en-US" sz="1200" dirty="0">
                <a:solidFill>
                  <a:srgbClr val="FF0000"/>
                </a:solidFill>
              </a:rPr>
              <a:t>CMS 10’</a:t>
            </a:r>
          </a:p>
        </p:txBody>
      </p:sp>
      <p:sp>
        <p:nvSpPr>
          <p:cNvPr id="6" name="TextBox 5">
            <a:extLst>
              <a:ext uri="{FF2B5EF4-FFF2-40B4-BE49-F238E27FC236}">
                <a16:creationId xmlns:a16="http://schemas.microsoft.com/office/drawing/2014/main" id="{1801F2ED-8629-924B-A070-6D8A4E524EE0}"/>
              </a:ext>
            </a:extLst>
          </p:cNvPr>
          <p:cNvSpPr txBox="1"/>
          <p:nvPr/>
        </p:nvSpPr>
        <p:spPr>
          <a:xfrm>
            <a:off x="4994564" y="5891392"/>
            <a:ext cx="1646605" cy="307777"/>
          </a:xfrm>
          <a:prstGeom prst="rect">
            <a:avLst/>
          </a:prstGeom>
          <a:noFill/>
        </p:spPr>
        <p:txBody>
          <a:bodyPr wrap="none" rtlCol="0">
            <a:spAutoFit/>
          </a:bodyPr>
          <a:lstStyle/>
          <a:p>
            <a:r>
              <a:rPr lang="en-US" sz="1400" dirty="0">
                <a:solidFill>
                  <a:srgbClr val="FF0000"/>
                </a:solidFill>
              </a:rPr>
              <a:t>Liu-Nowak-</a:t>
            </a:r>
            <a:r>
              <a:rPr lang="en-US" sz="1400" dirty="0" err="1">
                <a:solidFill>
                  <a:srgbClr val="FF0000"/>
                </a:solidFill>
              </a:rPr>
              <a:t>Zahed</a:t>
            </a:r>
            <a:endParaRPr lang="en-US" sz="1400" dirty="0">
              <a:solidFill>
                <a:srgbClr val="FF0000"/>
              </a:solidFill>
            </a:endParaRPr>
          </a:p>
        </p:txBody>
      </p:sp>
    </p:spTree>
    <p:extLst>
      <p:ext uri="{BB962C8B-B14F-4D97-AF65-F5344CB8AC3E}">
        <p14:creationId xmlns:p14="http://schemas.microsoft.com/office/powerpoint/2010/main" val="2153620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048000" y="779811"/>
            <a:ext cx="3276599"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F2(x) at low-x</a:t>
            </a:r>
            <a:endParaRPr lang="en-US" sz="2800" dirty="0"/>
          </a:p>
        </p:txBody>
      </p:sp>
      <p:sp>
        <p:nvSpPr>
          <p:cNvPr id="18" name="TextBox 17"/>
          <p:cNvSpPr txBox="1"/>
          <p:nvPr/>
        </p:nvSpPr>
        <p:spPr>
          <a:xfrm>
            <a:off x="1117600" y="-850900"/>
            <a:ext cx="184666" cy="369332"/>
          </a:xfrm>
          <a:prstGeom prst="rect">
            <a:avLst/>
          </a:prstGeom>
          <a:noFill/>
        </p:spPr>
        <p:txBody>
          <a:bodyPr wrap="none" rtlCol="0">
            <a:spAutoFit/>
          </a:bodyPr>
          <a:lstStyle/>
          <a:p>
            <a:endParaRPr lang="en-US"/>
          </a:p>
        </p:txBody>
      </p:sp>
      <p:sp>
        <p:nvSpPr>
          <p:cNvPr id="9" name="TextBox 8"/>
          <p:cNvSpPr txBox="1"/>
          <p:nvPr/>
        </p:nvSpPr>
        <p:spPr>
          <a:xfrm>
            <a:off x="546100" y="-596900"/>
            <a:ext cx="184666" cy="369332"/>
          </a:xfrm>
          <a:prstGeom prst="rect">
            <a:avLst/>
          </a:prstGeom>
          <a:noFill/>
        </p:spPr>
        <p:txBody>
          <a:bodyPr wrap="none" rtlCol="0">
            <a:spAutoFit/>
          </a:bodyPr>
          <a:lstStyle/>
          <a:p>
            <a:endParaRPr lang="en-US"/>
          </a:p>
        </p:txBody>
      </p:sp>
      <p:sp>
        <p:nvSpPr>
          <p:cNvPr id="12" name="TextBox 11"/>
          <p:cNvSpPr txBox="1"/>
          <p:nvPr/>
        </p:nvSpPr>
        <p:spPr>
          <a:xfrm>
            <a:off x="1803400" y="-1092200"/>
            <a:ext cx="184666" cy="369332"/>
          </a:xfrm>
          <a:prstGeom prst="rect">
            <a:avLst/>
          </a:prstGeom>
          <a:noFill/>
        </p:spPr>
        <p:txBody>
          <a:bodyPr wrap="none" rtlCol="0">
            <a:spAutoFit/>
          </a:bodyPr>
          <a:lstStyle/>
          <a:p>
            <a:endParaRPr lang="en-US"/>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370" y="5935072"/>
            <a:ext cx="1485900" cy="165100"/>
          </a:xfrm>
          <a:prstGeom prst="rect">
            <a:avLst/>
          </a:prstGeom>
        </p:spPr>
      </p:pic>
      <p:pic>
        <p:nvPicPr>
          <p:cNvPr id="10" name="Picture 9">
            <a:extLst>
              <a:ext uri="{FF2B5EF4-FFF2-40B4-BE49-F238E27FC236}">
                <a16:creationId xmlns:a16="http://schemas.microsoft.com/office/drawing/2014/main" id="{AA5C36C4-21B9-F74D-8BF5-F9F57C6D759B}"/>
              </a:ext>
            </a:extLst>
          </p:cNvPr>
          <p:cNvPicPr>
            <a:picLocks noChangeAspect="1"/>
          </p:cNvPicPr>
          <p:nvPr/>
        </p:nvPicPr>
        <p:blipFill>
          <a:blip r:embed="rId4"/>
          <a:stretch>
            <a:fillRect/>
          </a:stretch>
        </p:blipFill>
        <p:spPr>
          <a:xfrm>
            <a:off x="4038600" y="2466581"/>
            <a:ext cx="2209800" cy="635000"/>
          </a:xfrm>
          <a:prstGeom prst="rect">
            <a:avLst/>
          </a:prstGeom>
          <a:solidFill>
            <a:srgbClr val="FFFF00"/>
          </a:solidFill>
        </p:spPr>
      </p:pic>
      <p:pic>
        <p:nvPicPr>
          <p:cNvPr id="15" name="Picture 14">
            <a:extLst>
              <a:ext uri="{FF2B5EF4-FFF2-40B4-BE49-F238E27FC236}">
                <a16:creationId xmlns:a16="http://schemas.microsoft.com/office/drawing/2014/main" id="{67DE6630-06D3-A34C-96C6-BCEE9A4BFF3D}"/>
              </a:ext>
            </a:extLst>
          </p:cNvPr>
          <p:cNvPicPr>
            <a:picLocks noChangeAspect="1"/>
          </p:cNvPicPr>
          <p:nvPr/>
        </p:nvPicPr>
        <p:blipFill>
          <a:blip r:embed="rId5"/>
          <a:stretch>
            <a:fillRect/>
          </a:stretch>
        </p:blipFill>
        <p:spPr>
          <a:xfrm>
            <a:off x="3680270" y="4197349"/>
            <a:ext cx="2336800" cy="520700"/>
          </a:xfrm>
          <a:prstGeom prst="rect">
            <a:avLst/>
          </a:prstGeom>
          <a:solidFill>
            <a:srgbClr val="51FF56"/>
          </a:solidFill>
        </p:spPr>
      </p:pic>
      <p:sp>
        <p:nvSpPr>
          <p:cNvPr id="16" name="Down Arrow 15">
            <a:extLst>
              <a:ext uri="{FF2B5EF4-FFF2-40B4-BE49-F238E27FC236}">
                <a16:creationId xmlns:a16="http://schemas.microsoft.com/office/drawing/2014/main" id="{B27CBC8C-AC78-8549-A3BF-7A068FB2A697}"/>
              </a:ext>
            </a:extLst>
          </p:cNvPr>
          <p:cNvSpPr/>
          <p:nvPr/>
        </p:nvSpPr>
        <p:spPr>
          <a:xfrm>
            <a:off x="4495800" y="3352800"/>
            <a:ext cx="990600" cy="609599"/>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47573C8-A597-A041-A984-A9A0082E01A6}"/>
              </a:ext>
            </a:extLst>
          </p:cNvPr>
          <p:cNvPicPr>
            <a:picLocks noChangeAspect="1"/>
          </p:cNvPicPr>
          <p:nvPr/>
        </p:nvPicPr>
        <p:blipFill>
          <a:blip r:embed="rId6"/>
          <a:stretch>
            <a:fillRect/>
          </a:stretch>
        </p:blipFill>
        <p:spPr>
          <a:xfrm>
            <a:off x="2194371" y="4953000"/>
            <a:ext cx="4838700" cy="711200"/>
          </a:xfrm>
          <a:prstGeom prst="rect">
            <a:avLst/>
          </a:prstGeom>
          <a:solidFill>
            <a:srgbClr val="51FF56"/>
          </a:solidFill>
        </p:spPr>
      </p:pic>
      <p:pic>
        <p:nvPicPr>
          <p:cNvPr id="8" name="Picture 7">
            <a:extLst>
              <a:ext uri="{FF2B5EF4-FFF2-40B4-BE49-F238E27FC236}">
                <a16:creationId xmlns:a16="http://schemas.microsoft.com/office/drawing/2014/main" id="{99F70BA1-4427-F643-A372-CB699490318D}"/>
              </a:ext>
            </a:extLst>
          </p:cNvPr>
          <p:cNvPicPr>
            <a:picLocks noChangeAspect="1"/>
          </p:cNvPicPr>
          <p:nvPr/>
        </p:nvPicPr>
        <p:blipFill>
          <a:blip r:embed="rId7"/>
          <a:stretch>
            <a:fillRect/>
          </a:stretch>
        </p:blipFill>
        <p:spPr>
          <a:xfrm>
            <a:off x="1142748" y="1981200"/>
            <a:ext cx="2103245" cy="1656204"/>
          </a:xfrm>
          <a:prstGeom prst="rect">
            <a:avLst/>
          </a:prstGeom>
        </p:spPr>
      </p:pic>
      <p:pic>
        <p:nvPicPr>
          <p:cNvPr id="11" name="Picture 10"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1524" y="2466581"/>
            <a:ext cx="1803400" cy="609600"/>
          </a:xfrm>
          <a:prstGeom prst="rect">
            <a:avLst/>
          </a:prstGeom>
          <a:solidFill>
            <a:srgbClr val="CCFFCC"/>
          </a:solidFill>
        </p:spPr>
      </p:pic>
      <p:pic>
        <p:nvPicPr>
          <p:cNvPr id="5" name="Picture 4">
            <a:extLst>
              <a:ext uri="{FF2B5EF4-FFF2-40B4-BE49-F238E27FC236}">
                <a16:creationId xmlns:a16="http://schemas.microsoft.com/office/drawing/2014/main" id="{C85B0833-D928-D34F-B43D-B4D391C8A12A}"/>
              </a:ext>
            </a:extLst>
          </p:cNvPr>
          <p:cNvPicPr>
            <a:picLocks noChangeAspect="1"/>
          </p:cNvPicPr>
          <p:nvPr/>
        </p:nvPicPr>
        <p:blipFill>
          <a:blip r:embed="rId9"/>
          <a:stretch>
            <a:fillRect/>
          </a:stretch>
        </p:blipFill>
        <p:spPr>
          <a:xfrm>
            <a:off x="6232278" y="4275728"/>
            <a:ext cx="2730500" cy="406400"/>
          </a:xfrm>
          <a:prstGeom prst="rect">
            <a:avLst/>
          </a:prstGeom>
          <a:solidFill>
            <a:srgbClr val="FFFF00"/>
          </a:solidFill>
        </p:spPr>
      </p:pic>
    </p:spTree>
    <p:extLst>
      <p:ext uri="{BB962C8B-B14F-4D97-AF65-F5344CB8AC3E}">
        <p14:creationId xmlns:p14="http://schemas.microsoft.com/office/powerpoint/2010/main" val="3882034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803400" y="716290"/>
            <a:ext cx="6121401"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a:t>
            </a:r>
            <a:r>
              <a:rPr lang="en-US" sz="2800" dirty="0" err="1">
                <a:solidFill>
                  <a:srgbClr val="FF0000"/>
                </a:solidFill>
              </a:rPr>
              <a:t>Worldsheet</a:t>
            </a:r>
            <a:r>
              <a:rPr lang="en-US" sz="2800" dirty="0">
                <a:solidFill>
                  <a:srgbClr val="FF0000"/>
                </a:solidFill>
              </a:rPr>
              <a:t>  fermions at low-x</a:t>
            </a:r>
            <a:endParaRPr lang="en-US" sz="2800" dirty="0"/>
          </a:p>
        </p:txBody>
      </p:sp>
      <p:sp>
        <p:nvSpPr>
          <p:cNvPr id="18" name="TextBox 17"/>
          <p:cNvSpPr txBox="1"/>
          <p:nvPr/>
        </p:nvSpPr>
        <p:spPr>
          <a:xfrm>
            <a:off x="1117600" y="-850900"/>
            <a:ext cx="184666" cy="369332"/>
          </a:xfrm>
          <a:prstGeom prst="rect">
            <a:avLst/>
          </a:prstGeom>
          <a:noFill/>
        </p:spPr>
        <p:txBody>
          <a:bodyPr wrap="none" rtlCol="0">
            <a:spAutoFit/>
          </a:bodyPr>
          <a:lstStyle/>
          <a:p>
            <a:endParaRPr lang="en-US"/>
          </a:p>
        </p:txBody>
      </p:sp>
      <p:sp>
        <p:nvSpPr>
          <p:cNvPr id="9" name="TextBox 8"/>
          <p:cNvSpPr txBox="1"/>
          <p:nvPr/>
        </p:nvSpPr>
        <p:spPr>
          <a:xfrm>
            <a:off x="546100" y="-596900"/>
            <a:ext cx="184666" cy="369332"/>
          </a:xfrm>
          <a:prstGeom prst="rect">
            <a:avLst/>
          </a:prstGeom>
          <a:noFill/>
        </p:spPr>
        <p:txBody>
          <a:bodyPr wrap="none" rtlCol="0">
            <a:spAutoFit/>
          </a:bodyPr>
          <a:lstStyle/>
          <a:p>
            <a:endParaRPr lang="en-US"/>
          </a:p>
        </p:txBody>
      </p:sp>
      <p:sp>
        <p:nvSpPr>
          <p:cNvPr id="12" name="TextBox 11"/>
          <p:cNvSpPr txBox="1"/>
          <p:nvPr/>
        </p:nvSpPr>
        <p:spPr>
          <a:xfrm>
            <a:off x="1803400" y="-1092200"/>
            <a:ext cx="184666" cy="369332"/>
          </a:xfrm>
          <a:prstGeom prst="rect">
            <a:avLst/>
          </a:prstGeom>
          <a:noFill/>
        </p:spPr>
        <p:txBody>
          <a:bodyPr wrap="none" rtlCol="0">
            <a:spAutoFit/>
          </a:bodyPr>
          <a:lstStyle/>
          <a:p>
            <a:endParaRPr lang="en-US"/>
          </a:p>
        </p:txBody>
      </p:sp>
      <p:sp>
        <p:nvSpPr>
          <p:cNvPr id="11" name="Process 10"/>
          <p:cNvSpPr/>
          <p:nvPr/>
        </p:nvSpPr>
        <p:spPr>
          <a:xfrm>
            <a:off x="1302266" y="2954020"/>
            <a:ext cx="3041134" cy="146558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latex-image-1.pdf"/>
          <p:cNvPicPr>
            <a:picLocks noChangeAspect="1"/>
          </p:cNvPicPr>
          <p:nvPr/>
        </p:nvPicPr>
        <p:blipFill>
          <a:blip r:embed="rId2"/>
          <a:stretch>
            <a:fillRect/>
          </a:stretch>
        </p:blipFill>
        <p:spPr>
          <a:xfrm>
            <a:off x="4457700" y="4286250"/>
            <a:ext cx="127000" cy="241300"/>
          </a:xfrm>
          <a:prstGeom prst="rect">
            <a:avLst/>
          </a:prstGeom>
        </p:spPr>
      </p:pic>
      <p:pic>
        <p:nvPicPr>
          <p:cNvPr id="16" name="Picture 15" descr="latex-image-1.pdf"/>
          <p:cNvPicPr>
            <a:picLocks noChangeAspect="1"/>
          </p:cNvPicPr>
          <p:nvPr/>
        </p:nvPicPr>
        <p:blipFill>
          <a:blip r:embed="rId3"/>
          <a:stretch>
            <a:fillRect/>
          </a:stretch>
        </p:blipFill>
        <p:spPr>
          <a:xfrm>
            <a:off x="952500" y="4311650"/>
            <a:ext cx="152400" cy="241300"/>
          </a:xfrm>
          <a:prstGeom prst="rect">
            <a:avLst/>
          </a:prstGeom>
        </p:spPr>
      </p:pic>
      <p:pic>
        <p:nvPicPr>
          <p:cNvPr id="20" name="Picture 19" descr="latex-image-1.pdf"/>
          <p:cNvPicPr>
            <a:picLocks noChangeAspect="1"/>
          </p:cNvPicPr>
          <p:nvPr/>
        </p:nvPicPr>
        <p:blipFill>
          <a:blip r:embed="rId4"/>
          <a:stretch>
            <a:fillRect/>
          </a:stretch>
        </p:blipFill>
        <p:spPr>
          <a:xfrm>
            <a:off x="1803400" y="5092700"/>
            <a:ext cx="2082800" cy="774700"/>
          </a:xfrm>
          <a:prstGeom prst="rect">
            <a:avLst/>
          </a:prstGeom>
          <a:solidFill>
            <a:srgbClr val="FF6600"/>
          </a:solidFill>
        </p:spPr>
      </p:pic>
      <p:pic>
        <p:nvPicPr>
          <p:cNvPr id="21" name="Picture 20" descr="latex-image-1.pdf"/>
          <p:cNvPicPr>
            <a:picLocks noChangeAspect="1"/>
          </p:cNvPicPr>
          <p:nvPr/>
        </p:nvPicPr>
        <p:blipFill>
          <a:blip r:embed="rId5"/>
          <a:stretch>
            <a:fillRect/>
          </a:stretch>
        </p:blipFill>
        <p:spPr>
          <a:xfrm>
            <a:off x="2203450" y="3384550"/>
            <a:ext cx="977900" cy="520700"/>
          </a:xfrm>
          <a:prstGeom prst="rect">
            <a:avLst/>
          </a:prstGeom>
        </p:spPr>
      </p:pic>
      <p:pic>
        <p:nvPicPr>
          <p:cNvPr id="3" name="Picture 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0083" y="2686050"/>
            <a:ext cx="3958167" cy="698500"/>
          </a:xfrm>
          <a:prstGeom prst="rect">
            <a:avLst/>
          </a:prstGeom>
          <a:solidFill>
            <a:srgbClr val="FFFF00"/>
          </a:solidFill>
        </p:spPr>
      </p:pic>
      <p:sp>
        <p:nvSpPr>
          <p:cNvPr id="2" name="Down Arrow 1"/>
          <p:cNvSpPr/>
          <p:nvPr/>
        </p:nvSpPr>
        <p:spPr>
          <a:xfrm>
            <a:off x="6144768" y="1971675"/>
            <a:ext cx="484632" cy="47625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Up Arrow 5"/>
          <p:cNvSpPr/>
          <p:nvPr/>
        </p:nvSpPr>
        <p:spPr>
          <a:xfrm>
            <a:off x="6119779" y="4974919"/>
            <a:ext cx="484632" cy="609600"/>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1595" y="1551214"/>
            <a:ext cx="381000" cy="381000"/>
          </a:xfrm>
          <a:prstGeom prst="rect">
            <a:avLst/>
          </a:prstGeom>
        </p:spPr>
      </p:pic>
      <p:pic>
        <p:nvPicPr>
          <p:cNvPr id="8" name="Picture 7"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0884" y="5717968"/>
            <a:ext cx="152400" cy="215900"/>
          </a:xfrm>
          <a:prstGeom prst="rect">
            <a:avLst/>
          </a:prstGeom>
        </p:spPr>
      </p:pic>
      <p:pic>
        <p:nvPicPr>
          <p:cNvPr id="13" name="Picture 12"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0082" y="3905250"/>
            <a:ext cx="3958167" cy="825500"/>
          </a:xfrm>
          <a:prstGeom prst="rect">
            <a:avLst/>
          </a:prstGeom>
          <a:solidFill>
            <a:srgbClr val="51FF56"/>
          </a:solidFill>
        </p:spPr>
      </p:pic>
      <p:pic>
        <p:nvPicPr>
          <p:cNvPr id="5" name="Picture 4"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152" y="2369820"/>
            <a:ext cx="914400" cy="584200"/>
          </a:xfrm>
          <a:prstGeom prst="rect">
            <a:avLst/>
          </a:prstGeom>
        </p:spPr>
      </p:pic>
      <p:sp>
        <p:nvSpPr>
          <p:cNvPr id="10" name="TextBox 9">
            <a:extLst>
              <a:ext uri="{FF2B5EF4-FFF2-40B4-BE49-F238E27FC236}">
                <a16:creationId xmlns:a16="http://schemas.microsoft.com/office/drawing/2014/main" id="{6614BA8A-A0BE-8A40-B4AB-37E2EB9D3EF7}"/>
              </a:ext>
            </a:extLst>
          </p:cNvPr>
          <p:cNvSpPr txBox="1"/>
          <p:nvPr/>
        </p:nvSpPr>
        <p:spPr>
          <a:xfrm>
            <a:off x="6879165" y="5825918"/>
            <a:ext cx="1879041" cy="307777"/>
          </a:xfrm>
          <a:prstGeom prst="rect">
            <a:avLst/>
          </a:prstGeom>
          <a:noFill/>
        </p:spPr>
        <p:txBody>
          <a:bodyPr wrap="none" rtlCol="0">
            <a:spAutoFit/>
          </a:bodyPr>
          <a:lstStyle/>
          <a:p>
            <a:r>
              <a:rPr lang="en-US" sz="1400" dirty="0">
                <a:solidFill>
                  <a:srgbClr val="FF0000"/>
                </a:solidFill>
              </a:rPr>
              <a:t>Liu-Nowak-</a:t>
            </a:r>
            <a:r>
              <a:rPr lang="en-US" sz="1400" dirty="0" err="1">
                <a:solidFill>
                  <a:srgbClr val="FF0000"/>
                </a:solidFill>
              </a:rPr>
              <a:t>Zahed</a:t>
            </a:r>
            <a:r>
              <a:rPr lang="en-US" sz="1400" dirty="0">
                <a:solidFill>
                  <a:srgbClr val="FF0000"/>
                </a:solidFill>
              </a:rPr>
              <a:t> 23’</a:t>
            </a:r>
          </a:p>
        </p:txBody>
      </p:sp>
      <p:sp>
        <p:nvSpPr>
          <p:cNvPr id="14" name="TextBox 13">
            <a:extLst>
              <a:ext uri="{FF2B5EF4-FFF2-40B4-BE49-F238E27FC236}">
                <a16:creationId xmlns:a16="http://schemas.microsoft.com/office/drawing/2014/main" id="{11C8B41E-9B9E-F94C-9F48-66FEDC31F53A}"/>
              </a:ext>
            </a:extLst>
          </p:cNvPr>
          <p:cNvSpPr txBox="1"/>
          <p:nvPr/>
        </p:nvSpPr>
        <p:spPr>
          <a:xfrm>
            <a:off x="6400801" y="6118260"/>
            <a:ext cx="2514600" cy="307777"/>
          </a:xfrm>
          <a:prstGeom prst="rect">
            <a:avLst/>
          </a:prstGeom>
          <a:noFill/>
        </p:spPr>
        <p:txBody>
          <a:bodyPr wrap="square" rtlCol="0">
            <a:spAutoFit/>
          </a:bodyPr>
          <a:lstStyle/>
          <a:p>
            <a:r>
              <a:rPr lang="en-US" sz="1400" dirty="0">
                <a:solidFill>
                  <a:srgbClr val="FF0000"/>
                </a:solidFill>
              </a:rPr>
              <a:t>See also  </a:t>
            </a:r>
            <a:r>
              <a:rPr lang="en-US" sz="1400" dirty="0" err="1">
                <a:solidFill>
                  <a:srgbClr val="FF0000"/>
                </a:solidFill>
              </a:rPr>
              <a:t>zahed</a:t>
            </a:r>
            <a:r>
              <a:rPr lang="en-US" sz="1400" dirty="0">
                <a:solidFill>
                  <a:srgbClr val="FF0000"/>
                </a:solidFill>
              </a:rPr>
              <a:t> in SGP 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04999" y="716290"/>
            <a:ext cx="5105401"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Sea modified  EE entropy</a:t>
            </a:r>
            <a:endParaRPr lang="en-US" sz="2800" dirty="0"/>
          </a:p>
        </p:txBody>
      </p:sp>
      <p:sp>
        <p:nvSpPr>
          <p:cNvPr id="18" name="TextBox 17"/>
          <p:cNvSpPr txBox="1"/>
          <p:nvPr/>
        </p:nvSpPr>
        <p:spPr>
          <a:xfrm>
            <a:off x="1117600" y="-850900"/>
            <a:ext cx="184666" cy="369332"/>
          </a:xfrm>
          <a:prstGeom prst="rect">
            <a:avLst/>
          </a:prstGeom>
          <a:noFill/>
        </p:spPr>
        <p:txBody>
          <a:bodyPr wrap="none" rtlCol="0">
            <a:spAutoFit/>
          </a:bodyPr>
          <a:lstStyle/>
          <a:p>
            <a:endParaRPr lang="en-US"/>
          </a:p>
        </p:txBody>
      </p:sp>
      <p:sp>
        <p:nvSpPr>
          <p:cNvPr id="9" name="TextBox 8"/>
          <p:cNvSpPr txBox="1"/>
          <p:nvPr/>
        </p:nvSpPr>
        <p:spPr>
          <a:xfrm>
            <a:off x="546100" y="-596900"/>
            <a:ext cx="184666" cy="369332"/>
          </a:xfrm>
          <a:prstGeom prst="rect">
            <a:avLst/>
          </a:prstGeom>
          <a:noFill/>
        </p:spPr>
        <p:txBody>
          <a:bodyPr wrap="none" rtlCol="0">
            <a:spAutoFit/>
          </a:bodyPr>
          <a:lstStyle/>
          <a:p>
            <a:endParaRPr lang="en-US"/>
          </a:p>
        </p:txBody>
      </p:sp>
      <p:sp>
        <p:nvSpPr>
          <p:cNvPr id="12" name="TextBox 11"/>
          <p:cNvSpPr txBox="1"/>
          <p:nvPr/>
        </p:nvSpPr>
        <p:spPr>
          <a:xfrm>
            <a:off x="1803400" y="-1092200"/>
            <a:ext cx="184666" cy="369332"/>
          </a:xfrm>
          <a:prstGeom prst="rect">
            <a:avLst/>
          </a:prstGeom>
          <a:noFill/>
        </p:spPr>
        <p:txBody>
          <a:bodyPr wrap="none" rtlCol="0">
            <a:spAutoFit/>
          </a:bodyPr>
          <a:lstStyle/>
          <a:p>
            <a:endParaRPr lang="en-US"/>
          </a:p>
        </p:txBody>
      </p:sp>
      <p:pic>
        <p:nvPicPr>
          <p:cNvPr id="2" name="Picture 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438400"/>
            <a:ext cx="3416300" cy="546100"/>
          </a:xfrm>
          <a:prstGeom prst="rect">
            <a:avLst/>
          </a:prstGeom>
        </p:spPr>
      </p:pic>
      <p:pic>
        <p:nvPicPr>
          <p:cNvPr id="3" name="Picture 2">
            <a:extLst>
              <a:ext uri="{FF2B5EF4-FFF2-40B4-BE49-F238E27FC236}">
                <a16:creationId xmlns:a16="http://schemas.microsoft.com/office/drawing/2014/main" id="{A74769D2-0249-8B44-8B88-DC1DD119BC0A}"/>
              </a:ext>
            </a:extLst>
          </p:cNvPr>
          <p:cNvPicPr>
            <a:picLocks noChangeAspect="1"/>
          </p:cNvPicPr>
          <p:nvPr/>
        </p:nvPicPr>
        <p:blipFill>
          <a:blip r:embed="rId3"/>
          <a:stretch>
            <a:fillRect/>
          </a:stretch>
        </p:blipFill>
        <p:spPr>
          <a:xfrm>
            <a:off x="2834896" y="3657600"/>
            <a:ext cx="3403600" cy="622300"/>
          </a:xfrm>
          <a:prstGeom prst="rect">
            <a:avLst/>
          </a:prstGeom>
          <a:solidFill>
            <a:srgbClr val="51FF56"/>
          </a:solidFill>
        </p:spPr>
      </p:pic>
      <p:pic>
        <p:nvPicPr>
          <p:cNvPr id="5" name="Picture 4">
            <a:extLst>
              <a:ext uri="{FF2B5EF4-FFF2-40B4-BE49-F238E27FC236}">
                <a16:creationId xmlns:a16="http://schemas.microsoft.com/office/drawing/2014/main" id="{FD8DCCBB-95D4-284B-954B-5D927A23462C}"/>
              </a:ext>
            </a:extLst>
          </p:cNvPr>
          <p:cNvPicPr>
            <a:picLocks noChangeAspect="1"/>
          </p:cNvPicPr>
          <p:nvPr/>
        </p:nvPicPr>
        <p:blipFill>
          <a:blip r:embed="rId4"/>
          <a:stretch>
            <a:fillRect/>
          </a:stretch>
        </p:blipFill>
        <p:spPr>
          <a:xfrm>
            <a:off x="2971800" y="4773363"/>
            <a:ext cx="2984500" cy="622300"/>
          </a:xfrm>
          <a:prstGeom prst="rect">
            <a:avLst/>
          </a:prstGeom>
          <a:solidFill>
            <a:srgbClr val="FFFF00"/>
          </a:solidFill>
        </p:spPr>
      </p:pic>
      <p:sp>
        <p:nvSpPr>
          <p:cNvPr id="6" name="TextBox 5">
            <a:extLst>
              <a:ext uri="{FF2B5EF4-FFF2-40B4-BE49-F238E27FC236}">
                <a16:creationId xmlns:a16="http://schemas.microsoft.com/office/drawing/2014/main" id="{F3BFB468-456E-B443-A707-67B7B01252D9}"/>
              </a:ext>
            </a:extLst>
          </p:cNvPr>
          <p:cNvSpPr txBox="1"/>
          <p:nvPr/>
        </p:nvSpPr>
        <p:spPr>
          <a:xfrm>
            <a:off x="4445230" y="5612127"/>
            <a:ext cx="1635384" cy="276999"/>
          </a:xfrm>
          <a:prstGeom prst="rect">
            <a:avLst/>
          </a:prstGeom>
          <a:noFill/>
        </p:spPr>
        <p:txBody>
          <a:bodyPr wrap="none" rtlCol="0">
            <a:spAutoFit/>
          </a:bodyPr>
          <a:lstStyle/>
          <a:p>
            <a:r>
              <a:rPr lang="en-US" sz="1200" dirty="0">
                <a:solidFill>
                  <a:srgbClr val="FF0000"/>
                </a:solidFill>
              </a:rPr>
              <a:t>Liu-Nowak-</a:t>
            </a:r>
            <a:r>
              <a:rPr lang="en-US" sz="1200" dirty="0" err="1">
                <a:solidFill>
                  <a:srgbClr val="FF0000"/>
                </a:solidFill>
              </a:rPr>
              <a:t>Zahed</a:t>
            </a:r>
            <a:r>
              <a:rPr lang="en-US" sz="1200" dirty="0">
                <a:solidFill>
                  <a:srgbClr val="FF0000"/>
                </a:solidFill>
              </a:rPr>
              <a:t> 23’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3124200"/>
            <a:ext cx="3124200" cy="646331"/>
          </a:xfrm>
          <a:prstGeom prst="rect">
            <a:avLst/>
          </a:prstGeom>
          <a:solidFill>
            <a:srgbClr val="CCFFCC"/>
          </a:solidFill>
        </p:spPr>
        <p:txBody>
          <a:bodyPr wrap="square" rtlCol="0">
            <a:spAutoFit/>
          </a:bodyPr>
          <a:lstStyle/>
          <a:p>
            <a:r>
              <a:rPr lang="en-US" sz="3600" dirty="0">
                <a:solidFill>
                  <a:srgbClr val="FF0000"/>
                </a:solidFill>
              </a:rPr>
              <a:t> EE in QED2</a:t>
            </a:r>
          </a:p>
        </p:txBody>
      </p:sp>
    </p:spTree>
    <p:extLst>
      <p:ext uri="{BB962C8B-B14F-4D97-AF65-F5344CB8AC3E}">
        <p14:creationId xmlns:p14="http://schemas.microsoft.com/office/powerpoint/2010/main" val="2984151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048000"/>
            <a:ext cx="7848600" cy="400110"/>
          </a:xfrm>
          <a:prstGeom prst="rect">
            <a:avLst/>
          </a:prstGeom>
          <a:solidFill>
            <a:srgbClr val="CCFFCC"/>
          </a:solidFill>
        </p:spPr>
        <p:txBody>
          <a:bodyPr wrap="square" rtlCol="0">
            <a:spAutoFit/>
          </a:bodyPr>
          <a:lstStyle/>
          <a:p>
            <a:r>
              <a:rPr lang="en-US" sz="2000" dirty="0">
                <a:solidFill>
                  <a:srgbClr val="FF0000"/>
                </a:solidFill>
              </a:rPr>
              <a:t>My collaborators are many over may years and will be listed below</a:t>
            </a:r>
          </a:p>
        </p:txBody>
      </p:sp>
      <p:sp>
        <p:nvSpPr>
          <p:cNvPr id="3" name="TextBox 2">
            <a:extLst>
              <a:ext uri="{FF2B5EF4-FFF2-40B4-BE49-F238E27FC236}">
                <a16:creationId xmlns:a16="http://schemas.microsoft.com/office/drawing/2014/main" id="{08FE221B-7728-8B4A-9193-A460CC9C4AE0}"/>
              </a:ext>
            </a:extLst>
          </p:cNvPr>
          <p:cNvSpPr txBox="1"/>
          <p:nvPr/>
        </p:nvSpPr>
        <p:spPr>
          <a:xfrm>
            <a:off x="3429000" y="2209800"/>
            <a:ext cx="2356735" cy="461665"/>
          </a:xfrm>
          <a:prstGeom prst="rect">
            <a:avLst/>
          </a:prstGeom>
          <a:solidFill>
            <a:srgbClr val="51FF56"/>
          </a:solidFill>
        </p:spPr>
        <p:txBody>
          <a:bodyPr wrap="none" rtlCol="0">
            <a:spAutoFit/>
          </a:bodyPr>
          <a:lstStyle/>
          <a:p>
            <a:r>
              <a:rPr lang="en-US" sz="2400" dirty="0">
                <a:solidFill>
                  <a:srgbClr val="FF0000"/>
                </a:solidFill>
              </a:rPr>
              <a:t>Many thanks to:</a:t>
            </a:r>
          </a:p>
        </p:txBody>
      </p:sp>
    </p:spTree>
    <p:extLst>
      <p:ext uri="{BB962C8B-B14F-4D97-AF65-F5344CB8AC3E}">
        <p14:creationId xmlns:p14="http://schemas.microsoft.com/office/powerpoint/2010/main" val="2643573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92053"/>
            <a:ext cx="7086600" cy="646331"/>
          </a:xfrm>
          <a:prstGeom prst="rect">
            <a:avLst/>
          </a:prstGeom>
          <a:solidFill>
            <a:srgbClr val="CCFFCC"/>
          </a:solidFill>
        </p:spPr>
        <p:txBody>
          <a:bodyPr wrap="square" rtlCol="0">
            <a:spAutoFit/>
          </a:bodyPr>
          <a:lstStyle/>
          <a:p>
            <a:r>
              <a:rPr lang="en-US" sz="3600" dirty="0">
                <a:solidFill>
                  <a:srgbClr val="FF0000"/>
                </a:solidFill>
              </a:rPr>
              <a:t>  Schwinger pair creation in QCD</a:t>
            </a:r>
          </a:p>
        </p:txBody>
      </p:sp>
      <p:cxnSp>
        <p:nvCxnSpPr>
          <p:cNvPr id="19" name="Straight Connector 18">
            <a:extLst>
              <a:ext uri="{FF2B5EF4-FFF2-40B4-BE49-F238E27FC236}">
                <a16:creationId xmlns:a16="http://schemas.microsoft.com/office/drawing/2014/main" id="{0B4ED33E-AD18-9648-8C57-8F4997ECAA8D}"/>
              </a:ext>
            </a:extLst>
          </p:cNvPr>
          <p:cNvCxnSpPr>
            <a:cxnSpLocks/>
          </p:cNvCxnSpPr>
          <p:nvPr/>
        </p:nvCxnSpPr>
        <p:spPr>
          <a:xfrm>
            <a:off x="2129639" y="2718201"/>
            <a:ext cx="14681" cy="269199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57B0864-BCF2-7A4A-B9D9-215B47C1AC9E}"/>
              </a:ext>
            </a:extLst>
          </p:cNvPr>
          <p:cNvCxnSpPr/>
          <p:nvPr/>
        </p:nvCxnSpPr>
        <p:spPr>
          <a:xfrm>
            <a:off x="838200" y="4038600"/>
            <a:ext cx="27432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89C7907-491E-BB40-8542-DBAAE8B20A55}"/>
              </a:ext>
            </a:extLst>
          </p:cNvPr>
          <p:cNvCxnSpPr>
            <a:cxnSpLocks/>
          </p:cNvCxnSpPr>
          <p:nvPr/>
        </p:nvCxnSpPr>
        <p:spPr>
          <a:xfrm flipH="1">
            <a:off x="2159001" y="3077536"/>
            <a:ext cx="869425" cy="930305"/>
          </a:xfrm>
          <a:prstGeom prst="line">
            <a:avLst/>
          </a:prstGeom>
          <a:ln>
            <a:solidFill>
              <a:srgbClr val="00B0F0"/>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50704F3-BF89-3E41-8DAF-28E2557778BE}"/>
              </a:ext>
            </a:extLst>
          </p:cNvPr>
          <p:cNvCxnSpPr>
            <a:cxnSpLocks/>
          </p:cNvCxnSpPr>
          <p:nvPr/>
        </p:nvCxnSpPr>
        <p:spPr>
          <a:xfrm>
            <a:off x="1295400" y="3077536"/>
            <a:ext cx="863600" cy="926810"/>
          </a:xfrm>
          <a:prstGeom prst="line">
            <a:avLst/>
          </a:prstGeom>
          <a:ln>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42" name="Freeform 41">
            <a:extLst>
              <a:ext uri="{FF2B5EF4-FFF2-40B4-BE49-F238E27FC236}">
                <a16:creationId xmlns:a16="http://schemas.microsoft.com/office/drawing/2014/main" id="{34165E09-1813-4241-A232-6EDAF8021C93}"/>
              </a:ext>
            </a:extLst>
          </p:cNvPr>
          <p:cNvSpPr/>
          <p:nvPr/>
        </p:nvSpPr>
        <p:spPr>
          <a:xfrm>
            <a:off x="2498961" y="3103927"/>
            <a:ext cx="529465" cy="964734"/>
          </a:xfrm>
          <a:custGeom>
            <a:avLst/>
            <a:gdLst>
              <a:gd name="connsiteX0" fmla="*/ 529465 w 529465"/>
              <a:gd name="connsiteY0" fmla="*/ 0 h 964734"/>
              <a:gd name="connsiteX1" fmla="*/ 529465 w 529465"/>
              <a:gd name="connsiteY1" fmla="*/ 0 h 964734"/>
              <a:gd name="connsiteX2" fmla="*/ 479131 w 529465"/>
              <a:gd name="connsiteY2" fmla="*/ 58723 h 964734"/>
              <a:gd name="connsiteX3" fmla="*/ 453964 w 529465"/>
              <a:gd name="connsiteY3" fmla="*/ 75501 h 964734"/>
              <a:gd name="connsiteX4" fmla="*/ 403630 w 529465"/>
              <a:gd name="connsiteY4" fmla="*/ 117445 h 964734"/>
              <a:gd name="connsiteX5" fmla="*/ 386852 w 529465"/>
              <a:gd name="connsiteY5" fmla="*/ 142612 h 964734"/>
              <a:gd name="connsiteX6" fmla="*/ 336518 w 529465"/>
              <a:gd name="connsiteY6" fmla="*/ 192946 h 964734"/>
              <a:gd name="connsiteX7" fmla="*/ 294573 w 529465"/>
              <a:gd name="connsiteY7" fmla="*/ 234891 h 964734"/>
              <a:gd name="connsiteX8" fmla="*/ 252628 w 529465"/>
              <a:gd name="connsiteY8" fmla="*/ 285225 h 964734"/>
              <a:gd name="connsiteX9" fmla="*/ 235850 w 529465"/>
              <a:gd name="connsiteY9" fmla="*/ 310392 h 964734"/>
              <a:gd name="connsiteX10" fmla="*/ 185516 w 529465"/>
              <a:gd name="connsiteY10" fmla="*/ 360726 h 964734"/>
              <a:gd name="connsiteX11" fmla="*/ 143571 w 529465"/>
              <a:gd name="connsiteY11" fmla="*/ 411060 h 964734"/>
              <a:gd name="connsiteX12" fmla="*/ 126793 w 529465"/>
              <a:gd name="connsiteY12" fmla="*/ 436227 h 964734"/>
              <a:gd name="connsiteX13" fmla="*/ 101626 w 529465"/>
              <a:gd name="connsiteY13" fmla="*/ 461394 h 964734"/>
              <a:gd name="connsiteX14" fmla="*/ 59681 w 529465"/>
              <a:gd name="connsiteY14" fmla="*/ 536895 h 964734"/>
              <a:gd name="connsiteX15" fmla="*/ 42903 w 529465"/>
              <a:gd name="connsiteY15" fmla="*/ 562062 h 964734"/>
              <a:gd name="connsiteX16" fmla="*/ 26125 w 529465"/>
              <a:gd name="connsiteY16" fmla="*/ 612396 h 964734"/>
              <a:gd name="connsiteX17" fmla="*/ 17736 w 529465"/>
              <a:gd name="connsiteY17" fmla="*/ 637563 h 964734"/>
              <a:gd name="connsiteX18" fmla="*/ 958 w 529465"/>
              <a:gd name="connsiteY18" fmla="*/ 738231 h 964734"/>
              <a:gd name="connsiteX19" fmla="*/ 958 w 529465"/>
              <a:gd name="connsiteY19" fmla="*/ 964734 h 964734"/>
              <a:gd name="connsiteX20" fmla="*/ 958 w 529465"/>
              <a:gd name="connsiteY20" fmla="*/ 964734 h 964734"/>
              <a:gd name="connsiteX21" fmla="*/ 17736 w 529465"/>
              <a:gd name="connsiteY21" fmla="*/ 931178 h 96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465" h="964734">
                <a:moveTo>
                  <a:pt x="529465" y="0"/>
                </a:moveTo>
                <a:lnTo>
                  <a:pt x="529465" y="0"/>
                </a:lnTo>
                <a:cubicBezTo>
                  <a:pt x="512687" y="19574"/>
                  <a:pt x="497361" y="40493"/>
                  <a:pt x="479131" y="58723"/>
                </a:cubicBezTo>
                <a:cubicBezTo>
                  <a:pt x="472002" y="65852"/>
                  <a:pt x="461710" y="69047"/>
                  <a:pt x="453964" y="75501"/>
                </a:cubicBezTo>
                <a:cubicBezTo>
                  <a:pt x="389371" y="129327"/>
                  <a:pt x="466115" y="75788"/>
                  <a:pt x="403630" y="117445"/>
                </a:cubicBezTo>
                <a:cubicBezTo>
                  <a:pt x="398037" y="125834"/>
                  <a:pt x="393550" y="135076"/>
                  <a:pt x="386852" y="142612"/>
                </a:cubicBezTo>
                <a:cubicBezTo>
                  <a:pt x="371088" y="160346"/>
                  <a:pt x="349680" y="173203"/>
                  <a:pt x="336518" y="192946"/>
                </a:cubicBezTo>
                <a:cubicBezTo>
                  <a:pt x="314147" y="226502"/>
                  <a:pt x="328129" y="212520"/>
                  <a:pt x="294573" y="234891"/>
                </a:cubicBezTo>
                <a:cubicBezTo>
                  <a:pt x="252916" y="297376"/>
                  <a:pt x="306455" y="220632"/>
                  <a:pt x="252628" y="285225"/>
                </a:cubicBezTo>
                <a:cubicBezTo>
                  <a:pt x="246173" y="292970"/>
                  <a:pt x="242548" y="302856"/>
                  <a:pt x="235850" y="310392"/>
                </a:cubicBezTo>
                <a:cubicBezTo>
                  <a:pt x="220086" y="328126"/>
                  <a:pt x="198678" y="340983"/>
                  <a:pt x="185516" y="360726"/>
                </a:cubicBezTo>
                <a:cubicBezTo>
                  <a:pt x="143859" y="423211"/>
                  <a:pt x="197398" y="346467"/>
                  <a:pt x="143571" y="411060"/>
                </a:cubicBezTo>
                <a:cubicBezTo>
                  <a:pt x="137116" y="418805"/>
                  <a:pt x="133248" y="428482"/>
                  <a:pt x="126793" y="436227"/>
                </a:cubicBezTo>
                <a:cubicBezTo>
                  <a:pt x="119198" y="445341"/>
                  <a:pt x="108910" y="452029"/>
                  <a:pt x="101626" y="461394"/>
                </a:cubicBezTo>
                <a:cubicBezTo>
                  <a:pt x="27564" y="556616"/>
                  <a:pt x="90059" y="476140"/>
                  <a:pt x="59681" y="536895"/>
                </a:cubicBezTo>
                <a:cubicBezTo>
                  <a:pt x="55172" y="545913"/>
                  <a:pt x="46998" y="552849"/>
                  <a:pt x="42903" y="562062"/>
                </a:cubicBezTo>
                <a:cubicBezTo>
                  <a:pt x="35720" y="578223"/>
                  <a:pt x="31718" y="595618"/>
                  <a:pt x="26125" y="612396"/>
                </a:cubicBezTo>
                <a:cubicBezTo>
                  <a:pt x="23329" y="620785"/>
                  <a:pt x="19881" y="628984"/>
                  <a:pt x="17736" y="637563"/>
                </a:cubicBezTo>
                <a:cubicBezTo>
                  <a:pt x="8253" y="675496"/>
                  <a:pt x="2225" y="693887"/>
                  <a:pt x="958" y="738231"/>
                </a:cubicBezTo>
                <a:cubicBezTo>
                  <a:pt x="-1198" y="813701"/>
                  <a:pt x="958" y="889233"/>
                  <a:pt x="958" y="964734"/>
                </a:cubicBezTo>
                <a:lnTo>
                  <a:pt x="958" y="964734"/>
                </a:lnTo>
                <a:lnTo>
                  <a:pt x="17736" y="931178"/>
                </a:ln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E0269F4D-011B-3444-946C-DD4E0F7BE1DB}"/>
              </a:ext>
            </a:extLst>
          </p:cNvPr>
          <p:cNvSpPr/>
          <p:nvPr/>
        </p:nvSpPr>
        <p:spPr>
          <a:xfrm rot="20777515" flipH="1">
            <a:off x="1412885" y="3069018"/>
            <a:ext cx="357851" cy="1034551"/>
          </a:xfrm>
          <a:custGeom>
            <a:avLst/>
            <a:gdLst>
              <a:gd name="connsiteX0" fmla="*/ 529465 w 529465"/>
              <a:gd name="connsiteY0" fmla="*/ 0 h 964734"/>
              <a:gd name="connsiteX1" fmla="*/ 529465 w 529465"/>
              <a:gd name="connsiteY1" fmla="*/ 0 h 964734"/>
              <a:gd name="connsiteX2" fmla="*/ 479131 w 529465"/>
              <a:gd name="connsiteY2" fmla="*/ 58723 h 964734"/>
              <a:gd name="connsiteX3" fmla="*/ 453964 w 529465"/>
              <a:gd name="connsiteY3" fmla="*/ 75501 h 964734"/>
              <a:gd name="connsiteX4" fmla="*/ 403630 w 529465"/>
              <a:gd name="connsiteY4" fmla="*/ 117445 h 964734"/>
              <a:gd name="connsiteX5" fmla="*/ 386852 w 529465"/>
              <a:gd name="connsiteY5" fmla="*/ 142612 h 964734"/>
              <a:gd name="connsiteX6" fmla="*/ 336518 w 529465"/>
              <a:gd name="connsiteY6" fmla="*/ 192946 h 964734"/>
              <a:gd name="connsiteX7" fmla="*/ 294573 w 529465"/>
              <a:gd name="connsiteY7" fmla="*/ 234891 h 964734"/>
              <a:gd name="connsiteX8" fmla="*/ 252628 w 529465"/>
              <a:gd name="connsiteY8" fmla="*/ 285225 h 964734"/>
              <a:gd name="connsiteX9" fmla="*/ 235850 w 529465"/>
              <a:gd name="connsiteY9" fmla="*/ 310392 h 964734"/>
              <a:gd name="connsiteX10" fmla="*/ 185516 w 529465"/>
              <a:gd name="connsiteY10" fmla="*/ 360726 h 964734"/>
              <a:gd name="connsiteX11" fmla="*/ 143571 w 529465"/>
              <a:gd name="connsiteY11" fmla="*/ 411060 h 964734"/>
              <a:gd name="connsiteX12" fmla="*/ 126793 w 529465"/>
              <a:gd name="connsiteY12" fmla="*/ 436227 h 964734"/>
              <a:gd name="connsiteX13" fmla="*/ 101626 w 529465"/>
              <a:gd name="connsiteY13" fmla="*/ 461394 h 964734"/>
              <a:gd name="connsiteX14" fmla="*/ 59681 w 529465"/>
              <a:gd name="connsiteY14" fmla="*/ 536895 h 964734"/>
              <a:gd name="connsiteX15" fmla="*/ 42903 w 529465"/>
              <a:gd name="connsiteY15" fmla="*/ 562062 h 964734"/>
              <a:gd name="connsiteX16" fmla="*/ 26125 w 529465"/>
              <a:gd name="connsiteY16" fmla="*/ 612396 h 964734"/>
              <a:gd name="connsiteX17" fmla="*/ 17736 w 529465"/>
              <a:gd name="connsiteY17" fmla="*/ 637563 h 964734"/>
              <a:gd name="connsiteX18" fmla="*/ 958 w 529465"/>
              <a:gd name="connsiteY18" fmla="*/ 738231 h 964734"/>
              <a:gd name="connsiteX19" fmla="*/ 958 w 529465"/>
              <a:gd name="connsiteY19" fmla="*/ 964734 h 964734"/>
              <a:gd name="connsiteX20" fmla="*/ 958 w 529465"/>
              <a:gd name="connsiteY20" fmla="*/ 964734 h 964734"/>
              <a:gd name="connsiteX21" fmla="*/ 17736 w 529465"/>
              <a:gd name="connsiteY21" fmla="*/ 931178 h 96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465" h="964734">
                <a:moveTo>
                  <a:pt x="529465" y="0"/>
                </a:moveTo>
                <a:lnTo>
                  <a:pt x="529465" y="0"/>
                </a:lnTo>
                <a:cubicBezTo>
                  <a:pt x="512687" y="19574"/>
                  <a:pt x="497361" y="40493"/>
                  <a:pt x="479131" y="58723"/>
                </a:cubicBezTo>
                <a:cubicBezTo>
                  <a:pt x="472002" y="65852"/>
                  <a:pt x="461710" y="69047"/>
                  <a:pt x="453964" y="75501"/>
                </a:cubicBezTo>
                <a:cubicBezTo>
                  <a:pt x="389371" y="129327"/>
                  <a:pt x="466115" y="75788"/>
                  <a:pt x="403630" y="117445"/>
                </a:cubicBezTo>
                <a:cubicBezTo>
                  <a:pt x="398037" y="125834"/>
                  <a:pt x="393550" y="135076"/>
                  <a:pt x="386852" y="142612"/>
                </a:cubicBezTo>
                <a:cubicBezTo>
                  <a:pt x="371088" y="160346"/>
                  <a:pt x="349680" y="173203"/>
                  <a:pt x="336518" y="192946"/>
                </a:cubicBezTo>
                <a:cubicBezTo>
                  <a:pt x="314147" y="226502"/>
                  <a:pt x="328129" y="212520"/>
                  <a:pt x="294573" y="234891"/>
                </a:cubicBezTo>
                <a:cubicBezTo>
                  <a:pt x="252916" y="297376"/>
                  <a:pt x="306455" y="220632"/>
                  <a:pt x="252628" y="285225"/>
                </a:cubicBezTo>
                <a:cubicBezTo>
                  <a:pt x="246173" y="292970"/>
                  <a:pt x="242548" y="302856"/>
                  <a:pt x="235850" y="310392"/>
                </a:cubicBezTo>
                <a:cubicBezTo>
                  <a:pt x="220086" y="328126"/>
                  <a:pt x="198678" y="340983"/>
                  <a:pt x="185516" y="360726"/>
                </a:cubicBezTo>
                <a:cubicBezTo>
                  <a:pt x="143859" y="423211"/>
                  <a:pt x="197398" y="346467"/>
                  <a:pt x="143571" y="411060"/>
                </a:cubicBezTo>
                <a:cubicBezTo>
                  <a:pt x="137116" y="418805"/>
                  <a:pt x="133248" y="428482"/>
                  <a:pt x="126793" y="436227"/>
                </a:cubicBezTo>
                <a:cubicBezTo>
                  <a:pt x="119198" y="445341"/>
                  <a:pt x="108910" y="452029"/>
                  <a:pt x="101626" y="461394"/>
                </a:cubicBezTo>
                <a:cubicBezTo>
                  <a:pt x="27564" y="556616"/>
                  <a:pt x="90059" y="476140"/>
                  <a:pt x="59681" y="536895"/>
                </a:cubicBezTo>
                <a:cubicBezTo>
                  <a:pt x="55172" y="545913"/>
                  <a:pt x="46998" y="552849"/>
                  <a:pt x="42903" y="562062"/>
                </a:cubicBezTo>
                <a:cubicBezTo>
                  <a:pt x="35720" y="578223"/>
                  <a:pt x="31718" y="595618"/>
                  <a:pt x="26125" y="612396"/>
                </a:cubicBezTo>
                <a:cubicBezTo>
                  <a:pt x="23329" y="620785"/>
                  <a:pt x="19881" y="628984"/>
                  <a:pt x="17736" y="637563"/>
                </a:cubicBezTo>
                <a:cubicBezTo>
                  <a:pt x="8253" y="675496"/>
                  <a:pt x="2225" y="693887"/>
                  <a:pt x="958" y="738231"/>
                </a:cubicBezTo>
                <a:cubicBezTo>
                  <a:pt x="-1198" y="813701"/>
                  <a:pt x="958" y="889233"/>
                  <a:pt x="958" y="964734"/>
                </a:cubicBezTo>
                <a:lnTo>
                  <a:pt x="958" y="964734"/>
                </a:lnTo>
                <a:lnTo>
                  <a:pt x="17736" y="931178"/>
                </a:ln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Chord 49">
            <a:extLst>
              <a:ext uri="{FF2B5EF4-FFF2-40B4-BE49-F238E27FC236}">
                <a16:creationId xmlns:a16="http://schemas.microsoft.com/office/drawing/2014/main" id="{6D22EC8F-AD68-DD42-BB7F-3DDE43F71892}"/>
              </a:ext>
            </a:extLst>
          </p:cNvPr>
          <p:cNvSpPr/>
          <p:nvPr/>
        </p:nvSpPr>
        <p:spPr>
          <a:xfrm>
            <a:off x="1891950" y="3686344"/>
            <a:ext cx="610740" cy="704512"/>
          </a:xfrm>
          <a:prstGeom prst="chord">
            <a:avLst>
              <a:gd name="adj1" fmla="val 294156"/>
              <a:gd name="adj2" fmla="val 10729924"/>
            </a:avLst>
          </a:prstGeom>
          <a:solidFill>
            <a:srgbClr val="51FF56"/>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D2348583-9B68-7345-9364-31AC472D5B4E}"/>
              </a:ext>
            </a:extLst>
          </p:cNvPr>
          <p:cNvPicPr>
            <a:picLocks noChangeAspect="1"/>
          </p:cNvPicPr>
          <p:nvPr/>
        </p:nvPicPr>
        <p:blipFill>
          <a:blip r:embed="rId2"/>
          <a:stretch>
            <a:fillRect/>
          </a:stretch>
        </p:blipFill>
        <p:spPr>
          <a:xfrm>
            <a:off x="3028426" y="2718201"/>
            <a:ext cx="355600" cy="266700"/>
          </a:xfrm>
          <a:prstGeom prst="rect">
            <a:avLst/>
          </a:prstGeom>
        </p:spPr>
      </p:pic>
      <p:pic>
        <p:nvPicPr>
          <p:cNvPr id="52" name="Picture 51">
            <a:extLst>
              <a:ext uri="{FF2B5EF4-FFF2-40B4-BE49-F238E27FC236}">
                <a16:creationId xmlns:a16="http://schemas.microsoft.com/office/drawing/2014/main" id="{E6309490-E81A-9F4B-9D43-27E9FFA88490}"/>
              </a:ext>
            </a:extLst>
          </p:cNvPr>
          <p:cNvPicPr>
            <a:picLocks noChangeAspect="1"/>
          </p:cNvPicPr>
          <p:nvPr/>
        </p:nvPicPr>
        <p:blipFill>
          <a:blip r:embed="rId3"/>
          <a:stretch>
            <a:fillRect/>
          </a:stretch>
        </p:blipFill>
        <p:spPr>
          <a:xfrm>
            <a:off x="1073150" y="2820059"/>
            <a:ext cx="342900" cy="203200"/>
          </a:xfrm>
          <a:prstGeom prst="rect">
            <a:avLst/>
          </a:prstGeom>
        </p:spPr>
      </p:pic>
      <p:pic>
        <p:nvPicPr>
          <p:cNvPr id="53" name="Picture 52">
            <a:extLst>
              <a:ext uri="{FF2B5EF4-FFF2-40B4-BE49-F238E27FC236}">
                <a16:creationId xmlns:a16="http://schemas.microsoft.com/office/drawing/2014/main" id="{E0AEC322-8090-D841-B33C-8068FBF000D8}"/>
              </a:ext>
            </a:extLst>
          </p:cNvPr>
          <p:cNvPicPr>
            <a:picLocks noChangeAspect="1"/>
          </p:cNvPicPr>
          <p:nvPr/>
        </p:nvPicPr>
        <p:blipFill>
          <a:blip r:embed="rId4"/>
          <a:stretch>
            <a:fillRect/>
          </a:stretch>
        </p:blipFill>
        <p:spPr>
          <a:xfrm>
            <a:off x="3712711" y="3968750"/>
            <a:ext cx="139700" cy="139700"/>
          </a:xfrm>
          <a:prstGeom prst="rect">
            <a:avLst/>
          </a:prstGeom>
        </p:spPr>
      </p:pic>
      <p:pic>
        <p:nvPicPr>
          <p:cNvPr id="54" name="Picture 53">
            <a:extLst>
              <a:ext uri="{FF2B5EF4-FFF2-40B4-BE49-F238E27FC236}">
                <a16:creationId xmlns:a16="http://schemas.microsoft.com/office/drawing/2014/main" id="{B7B928B1-B326-DC44-B628-6CECBAF5B5E1}"/>
              </a:ext>
            </a:extLst>
          </p:cNvPr>
          <p:cNvPicPr>
            <a:picLocks noChangeAspect="1"/>
          </p:cNvPicPr>
          <p:nvPr/>
        </p:nvPicPr>
        <p:blipFill>
          <a:blip r:embed="rId5"/>
          <a:stretch>
            <a:fillRect/>
          </a:stretch>
        </p:blipFill>
        <p:spPr>
          <a:xfrm>
            <a:off x="2070100" y="2392083"/>
            <a:ext cx="101600" cy="203200"/>
          </a:xfrm>
          <a:prstGeom prst="rect">
            <a:avLst/>
          </a:prstGeom>
        </p:spPr>
      </p:pic>
      <p:pic>
        <p:nvPicPr>
          <p:cNvPr id="58" name="Picture 57">
            <a:extLst>
              <a:ext uri="{FF2B5EF4-FFF2-40B4-BE49-F238E27FC236}">
                <a16:creationId xmlns:a16="http://schemas.microsoft.com/office/drawing/2014/main" id="{57173102-657B-2440-B17D-E1E176C799FC}"/>
              </a:ext>
            </a:extLst>
          </p:cNvPr>
          <p:cNvPicPr>
            <a:picLocks noChangeAspect="1"/>
          </p:cNvPicPr>
          <p:nvPr/>
        </p:nvPicPr>
        <p:blipFill>
          <a:blip r:embed="rId6"/>
          <a:stretch>
            <a:fillRect/>
          </a:stretch>
        </p:blipFill>
        <p:spPr>
          <a:xfrm>
            <a:off x="3129560" y="4142371"/>
            <a:ext cx="228600" cy="304800"/>
          </a:xfrm>
          <a:prstGeom prst="rect">
            <a:avLst/>
          </a:prstGeom>
        </p:spPr>
      </p:pic>
      <p:pic>
        <p:nvPicPr>
          <p:cNvPr id="59" name="Picture 58">
            <a:extLst>
              <a:ext uri="{FF2B5EF4-FFF2-40B4-BE49-F238E27FC236}">
                <a16:creationId xmlns:a16="http://schemas.microsoft.com/office/drawing/2014/main" id="{DF5CF6C9-1754-D541-9ABD-06F451C10258}"/>
              </a:ext>
            </a:extLst>
          </p:cNvPr>
          <p:cNvPicPr>
            <a:picLocks noChangeAspect="1"/>
          </p:cNvPicPr>
          <p:nvPr/>
        </p:nvPicPr>
        <p:blipFill>
          <a:blip r:embed="rId7"/>
          <a:stretch>
            <a:fillRect/>
          </a:stretch>
        </p:blipFill>
        <p:spPr>
          <a:xfrm>
            <a:off x="2617844" y="3717122"/>
            <a:ext cx="215900" cy="292100"/>
          </a:xfrm>
          <a:prstGeom prst="rect">
            <a:avLst/>
          </a:prstGeom>
        </p:spPr>
      </p:pic>
      <p:pic>
        <p:nvPicPr>
          <p:cNvPr id="60" name="Picture 59">
            <a:extLst>
              <a:ext uri="{FF2B5EF4-FFF2-40B4-BE49-F238E27FC236}">
                <a16:creationId xmlns:a16="http://schemas.microsoft.com/office/drawing/2014/main" id="{9DAF44F0-ACE8-2B4F-9F28-0F30B57F94AF}"/>
              </a:ext>
            </a:extLst>
          </p:cNvPr>
          <p:cNvPicPr>
            <a:picLocks noChangeAspect="1"/>
          </p:cNvPicPr>
          <p:nvPr/>
        </p:nvPicPr>
        <p:blipFill>
          <a:blip r:embed="rId8"/>
          <a:stretch>
            <a:fillRect/>
          </a:stretch>
        </p:blipFill>
        <p:spPr>
          <a:xfrm>
            <a:off x="1506691" y="3701304"/>
            <a:ext cx="215900" cy="317500"/>
          </a:xfrm>
          <a:prstGeom prst="rect">
            <a:avLst/>
          </a:prstGeom>
        </p:spPr>
      </p:pic>
      <p:pic>
        <p:nvPicPr>
          <p:cNvPr id="62" name="Picture 61">
            <a:extLst>
              <a:ext uri="{FF2B5EF4-FFF2-40B4-BE49-F238E27FC236}">
                <a16:creationId xmlns:a16="http://schemas.microsoft.com/office/drawing/2014/main" id="{EE532E7F-3137-2244-BA2F-F1A453F0761E}"/>
              </a:ext>
            </a:extLst>
          </p:cNvPr>
          <p:cNvPicPr>
            <a:picLocks noChangeAspect="1"/>
          </p:cNvPicPr>
          <p:nvPr/>
        </p:nvPicPr>
        <p:blipFill>
          <a:blip r:embed="rId9"/>
          <a:stretch>
            <a:fillRect/>
          </a:stretch>
        </p:blipFill>
        <p:spPr>
          <a:xfrm>
            <a:off x="2307600" y="4394399"/>
            <a:ext cx="533400" cy="444500"/>
          </a:xfrm>
          <a:prstGeom prst="rect">
            <a:avLst/>
          </a:prstGeom>
        </p:spPr>
      </p:pic>
      <p:pic>
        <p:nvPicPr>
          <p:cNvPr id="65" name="Picture 64">
            <a:extLst>
              <a:ext uri="{FF2B5EF4-FFF2-40B4-BE49-F238E27FC236}">
                <a16:creationId xmlns:a16="http://schemas.microsoft.com/office/drawing/2014/main" id="{D62BB694-E296-2645-AB7F-99F8C0579B23}"/>
              </a:ext>
            </a:extLst>
          </p:cNvPr>
          <p:cNvPicPr>
            <a:picLocks noChangeAspect="1"/>
          </p:cNvPicPr>
          <p:nvPr/>
        </p:nvPicPr>
        <p:blipFill>
          <a:blip r:embed="rId10"/>
          <a:stretch>
            <a:fillRect/>
          </a:stretch>
        </p:blipFill>
        <p:spPr>
          <a:xfrm>
            <a:off x="5257800" y="2020116"/>
            <a:ext cx="2299040" cy="3041650"/>
          </a:xfrm>
          <a:prstGeom prst="rect">
            <a:avLst/>
          </a:prstGeom>
        </p:spPr>
      </p:pic>
      <p:pic>
        <p:nvPicPr>
          <p:cNvPr id="67" name="Picture 66">
            <a:extLst>
              <a:ext uri="{FF2B5EF4-FFF2-40B4-BE49-F238E27FC236}">
                <a16:creationId xmlns:a16="http://schemas.microsoft.com/office/drawing/2014/main" id="{2639200C-743E-0B4F-82E3-5C5097747526}"/>
              </a:ext>
            </a:extLst>
          </p:cNvPr>
          <p:cNvPicPr>
            <a:picLocks noChangeAspect="1"/>
          </p:cNvPicPr>
          <p:nvPr/>
        </p:nvPicPr>
        <p:blipFill>
          <a:blip r:embed="rId11"/>
          <a:stretch>
            <a:fillRect/>
          </a:stretch>
        </p:blipFill>
        <p:spPr>
          <a:xfrm>
            <a:off x="5065446" y="5197329"/>
            <a:ext cx="2859354" cy="425741"/>
          </a:xfrm>
          <a:prstGeom prst="rect">
            <a:avLst/>
          </a:prstGeom>
          <a:solidFill>
            <a:srgbClr val="51FF56"/>
          </a:solidFill>
        </p:spPr>
      </p:pic>
      <p:sp>
        <p:nvSpPr>
          <p:cNvPr id="3" name="TextBox 2">
            <a:extLst>
              <a:ext uri="{FF2B5EF4-FFF2-40B4-BE49-F238E27FC236}">
                <a16:creationId xmlns:a16="http://schemas.microsoft.com/office/drawing/2014/main" id="{7B07EB82-4AB7-F84D-8782-CC3B5AB88378}"/>
              </a:ext>
            </a:extLst>
          </p:cNvPr>
          <p:cNvSpPr txBox="1"/>
          <p:nvPr/>
        </p:nvSpPr>
        <p:spPr>
          <a:xfrm>
            <a:off x="5095926" y="5812036"/>
            <a:ext cx="2683748" cy="307777"/>
          </a:xfrm>
          <a:prstGeom prst="rect">
            <a:avLst/>
          </a:prstGeom>
          <a:noFill/>
        </p:spPr>
        <p:txBody>
          <a:bodyPr wrap="none" rtlCol="0">
            <a:spAutoFit/>
          </a:bodyPr>
          <a:lstStyle/>
          <a:p>
            <a:r>
              <a:rPr lang="en-US" sz="1400" dirty="0" err="1">
                <a:solidFill>
                  <a:srgbClr val="FF0000"/>
                </a:solidFill>
              </a:rPr>
              <a:t>Grieninger-Kharzeev-Zahed</a:t>
            </a:r>
            <a:r>
              <a:rPr lang="en-US" sz="1400" dirty="0">
                <a:solidFill>
                  <a:srgbClr val="FF0000"/>
                </a:solidFill>
              </a:rPr>
              <a:t> 23’</a:t>
            </a:r>
          </a:p>
        </p:txBody>
      </p:sp>
      <p:pic>
        <p:nvPicPr>
          <p:cNvPr id="8" name="Picture 7">
            <a:extLst>
              <a:ext uri="{FF2B5EF4-FFF2-40B4-BE49-F238E27FC236}">
                <a16:creationId xmlns:a16="http://schemas.microsoft.com/office/drawing/2014/main" id="{07710C0F-0314-204C-9D0D-72B18C62BE4D}"/>
              </a:ext>
            </a:extLst>
          </p:cNvPr>
          <p:cNvPicPr>
            <a:picLocks noChangeAspect="1"/>
          </p:cNvPicPr>
          <p:nvPr/>
        </p:nvPicPr>
        <p:blipFill>
          <a:blip r:embed="rId12"/>
          <a:stretch>
            <a:fillRect/>
          </a:stretch>
        </p:blipFill>
        <p:spPr>
          <a:xfrm>
            <a:off x="1436406" y="5704028"/>
            <a:ext cx="1754580" cy="260350"/>
          </a:xfrm>
          <a:prstGeom prst="rect">
            <a:avLst/>
          </a:prstGeom>
          <a:solidFill>
            <a:srgbClr val="FFFF00"/>
          </a:solidFill>
        </p:spPr>
      </p:pic>
    </p:spTree>
    <p:extLst>
      <p:ext uri="{BB962C8B-B14F-4D97-AF65-F5344CB8AC3E}">
        <p14:creationId xmlns:p14="http://schemas.microsoft.com/office/powerpoint/2010/main" val="2508650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738179"/>
            <a:ext cx="3453313" cy="646331"/>
          </a:xfrm>
          <a:prstGeom prst="rect">
            <a:avLst/>
          </a:prstGeom>
          <a:solidFill>
            <a:srgbClr val="CCFFCC"/>
          </a:solidFill>
        </p:spPr>
        <p:txBody>
          <a:bodyPr wrap="square" rtlCol="0">
            <a:spAutoFit/>
          </a:bodyPr>
          <a:lstStyle/>
          <a:p>
            <a:r>
              <a:rPr lang="en-US" sz="3600" dirty="0">
                <a:solidFill>
                  <a:srgbClr val="FF0000"/>
                </a:solidFill>
              </a:rPr>
              <a:t>    Dual string </a:t>
            </a:r>
          </a:p>
        </p:txBody>
      </p:sp>
      <p:pic>
        <p:nvPicPr>
          <p:cNvPr id="11" name="Picture 10">
            <a:extLst>
              <a:ext uri="{FF2B5EF4-FFF2-40B4-BE49-F238E27FC236}">
                <a16:creationId xmlns:a16="http://schemas.microsoft.com/office/drawing/2014/main" id="{6C1B0424-8999-1A49-9AD9-308C7067B4E1}"/>
              </a:ext>
            </a:extLst>
          </p:cNvPr>
          <p:cNvPicPr>
            <a:picLocks noChangeAspect="1"/>
          </p:cNvPicPr>
          <p:nvPr/>
        </p:nvPicPr>
        <p:blipFill>
          <a:blip r:embed="rId2"/>
          <a:stretch>
            <a:fillRect/>
          </a:stretch>
        </p:blipFill>
        <p:spPr>
          <a:xfrm>
            <a:off x="1403015" y="2078789"/>
            <a:ext cx="2601280" cy="2094924"/>
          </a:xfrm>
          <a:prstGeom prst="rect">
            <a:avLst/>
          </a:prstGeom>
        </p:spPr>
      </p:pic>
      <p:pic>
        <p:nvPicPr>
          <p:cNvPr id="3" name="Picture 2">
            <a:extLst>
              <a:ext uri="{FF2B5EF4-FFF2-40B4-BE49-F238E27FC236}">
                <a16:creationId xmlns:a16="http://schemas.microsoft.com/office/drawing/2014/main" id="{8F1A98C8-169D-EE48-B2E4-688531FBA318}"/>
              </a:ext>
            </a:extLst>
          </p:cNvPr>
          <p:cNvPicPr>
            <a:picLocks noChangeAspect="1"/>
          </p:cNvPicPr>
          <p:nvPr/>
        </p:nvPicPr>
        <p:blipFill>
          <a:blip r:embed="rId3"/>
          <a:stretch>
            <a:fillRect/>
          </a:stretch>
        </p:blipFill>
        <p:spPr>
          <a:xfrm>
            <a:off x="2584302" y="2440952"/>
            <a:ext cx="253874" cy="260350"/>
          </a:xfrm>
          <a:prstGeom prst="rect">
            <a:avLst/>
          </a:prstGeom>
          <a:solidFill>
            <a:srgbClr val="FFC000"/>
          </a:solidFill>
        </p:spPr>
      </p:pic>
      <p:pic>
        <p:nvPicPr>
          <p:cNvPr id="5" name="Picture 4">
            <a:extLst>
              <a:ext uri="{FF2B5EF4-FFF2-40B4-BE49-F238E27FC236}">
                <a16:creationId xmlns:a16="http://schemas.microsoft.com/office/drawing/2014/main" id="{419A1657-B2B2-3041-BB57-0445448E85AC}"/>
              </a:ext>
            </a:extLst>
          </p:cNvPr>
          <p:cNvPicPr>
            <a:picLocks noChangeAspect="1"/>
          </p:cNvPicPr>
          <p:nvPr/>
        </p:nvPicPr>
        <p:blipFill>
          <a:blip r:embed="rId4"/>
          <a:stretch>
            <a:fillRect/>
          </a:stretch>
        </p:blipFill>
        <p:spPr>
          <a:xfrm>
            <a:off x="3429000" y="2459355"/>
            <a:ext cx="152400" cy="190500"/>
          </a:xfrm>
          <a:prstGeom prst="rect">
            <a:avLst/>
          </a:prstGeom>
          <a:solidFill>
            <a:srgbClr val="FFC000"/>
          </a:solidFill>
        </p:spPr>
      </p:pic>
      <p:pic>
        <p:nvPicPr>
          <p:cNvPr id="7" name="Picture 6">
            <a:extLst>
              <a:ext uri="{FF2B5EF4-FFF2-40B4-BE49-F238E27FC236}">
                <a16:creationId xmlns:a16="http://schemas.microsoft.com/office/drawing/2014/main" id="{7CA7DE97-D454-BD48-888E-A2E60074BA7A}"/>
              </a:ext>
            </a:extLst>
          </p:cNvPr>
          <p:cNvPicPr>
            <a:picLocks noChangeAspect="1"/>
          </p:cNvPicPr>
          <p:nvPr/>
        </p:nvPicPr>
        <p:blipFill>
          <a:blip r:embed="rId5"/>
          <a:stretch>
            <a:fillRect/>
          </a:stretch>
        </p:blipFill>
        <p:spPr>
          <a:xfrm>
            <a:off x="1717484" y="2457479"/>
            <a:ext cx="152400" cy="215900"/>
          </a:xfrm>
          <a:prstGeom prst="rect">
            <a:avLst/>
          </a:prstGeom>
          <a:solidFill>
            <a:srgbClr val="FFC000"/>
          </a:solidFill>
        </p:spPr>
      </p:pic>
      <p:pic>
        <p:nvPicPr>
          <p:cNvPr id="8" name="Picture 7">
            <a:extLst>
              <a:ext uri="{FF2B5EF4-FFF2-40B4-BE49-F238E27FC236}">
                <a16:creationId xmlns:a16="http://schemas.microsoft.com/office/drawing/2014/main" id="{04E3C2A3-E181-FE45-9E68-9BE41D11146B}"/>
              </a:ext>
            </a:extLst>
          </p:cNvPr>
          <p:cNvPicPr>
            <a:picLocks noChangeAspect="1"/>
          </p:cNvPicPr>
          <p:nvPr/>
        </p:nvPicPr>
        <p:blipFill>
          <a:blip r:embed="rId6"/>
          <a:stretch>
            <a:fillRect/>
          </a:stretch>
        </p:blipFill>
        <p:spPr>
          <a:xfrm>
            <a:off x="1679384" y="2975179"/>
            <a:ext cx="114300" cy="127000"/>
          </a:xfrm>
          <a:prstGeom prst="rect">
            <a:avLst/>
          </a:prstGeom>
          <a:solidFill>
            <a:srgbClr val="FFFF00"/>
          </a:solidFill>
        </p:spPr>
      </p:pic>
      <p:pic>
        <p:nvPicPr>
          <p:cNvPr id="9" name="Picture 8">
            <a:extLst>
              <a:ext uri="{FF2B5EF4-FFF2-40B4-BE49-F238E27FC236}">
                <a16:creationId xmlns:a16="http://schemas.microsoft.com/office/drawing/2014/main" id="{E5C3EB78-1547-9444-ACA2-AFC82491D421}"/>
              </a:ext>
            </a:extLst>
          </p:cNvPr>
          <p:cNvPicPr>
            <a:picLocks noChangeAspect="1"/>
          </p:cNvPicPr>
          <p:nvPr/>
        </p:nvPicPr>
        <p:blipFill>
          <a:blip r:embed="rId7"/>
          <a:stretch>
            <a:fillRect/>
          </a:stretch>
        </p:blipFill>
        <p:spPr>
          <a:xfrm>
            <a:off x="2442398" y="3648211"/>
            <a:ext cx="522514" cy="419100"/>
          </a:xfrm>
          <a:prstGeom prst="rect">
            <a:avLst/>
          </a:prstGeom>
          <a:solidFill>
            <a:srgbClr val="FFFF00"/>
          </a:solidFill>
        </p:spPr>
      </p:pic>
      <p:sp>
        <p:nvSpPr>
          <p:cNvPr id="17" name="TextBox 16">
            <a:extLst>
              <a:ext uri="{FF2B5EF4-FFF2-40B4-BE49-F238E27FC236}">
                <a16:creationId xmlns:a16="http://schemas.microsoft.com/office/drawing/2014/main" id="{07F3972A-F575-C04F-AD36-A6E40DCD6284}"/>
              </a:ext>
            </a:extLst>
          </p:cNvPr>
          <p:cNvSpPr txBox="1"/>
          <p:nvPr/>
        </p:nvSpPr>
        <p:spPr>
          <a:xfrm>
            <a:off x="1834817" y="6427665"/>
            <a:ext cx="1353256" cy="307777"/>
          </a:xfrm>
          <a:prstGeom prst="rect">
            <a:avLst/>
          </a:prstGeom>
          <a:noFill/>
        </p:spPr>
        <p:txBody>
          <a:bodyPr wrap="none" rtlCol="0">
            <a:spAutoFit/>
          </a:bodyPr>
          <a:lstStyle/>
          <a:p>
            <a:r>
              <a:rPr lang="en-US" sz="1400" dirty="0">
                <a:solidFill>
                  <a:srgbClr val="FF0000"/>
                </a:solidFill>
              </a:rPr>
              <a:t>Schwinger  51’</a:t>
            </a:r>
          </a:p>
        </p:txBody>
      </p:sp>
      <p:sp>
        <p:nvSpPr>
          <p:cNvPr id="18" name="Frame 17">
            <a:extLst>
              <a:ext uri="{FF2B5EF4-FFF2-40B4-BE49-F238E27FC236}">
                <a16:creationId xmlns:a16="http://schemas.microsoft.com/office/drawing/2014/main" id="{ADCD61E3-65E6-B342-A695-BA5B93ADEF28}"/>
              </a:ext>
            </a:extLst>
          </p:cNvPr>
          <p:cNvSpPr/>
          <p:nvPr/>
        </p:nvSpPr>
        <p:spPr>
          <a:xfrm>
            <a:off x="919455" y="1676400"/>
            <a:ext cx="3423945" cy="4544969"/>
          </a:xfrm>
          <a:prstGeom prst="frame">
            <a:avLst>
              <a:gd name="adj1"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Frame 18">
            <a:extLst>
              <a:ext uri="{FF2B5EF4-FFF2-40B4-BE49-F238E27FC236}">
                <a16:creationId xmlns:a16="http://schemas.microsoft.com/office/drawing/2014/main" id="{CA313867-CA83-C644-B59F-53A661E00D79}"/>
              </a:ext>
            </a:extLst>
          </p:cNvPr>
          <p:cNvSpPr/>
          <p:nvPr/>
        </p:nvSpPr>
        <p:spPr>
          <a:xfrm>
            <a:off x="5210218" y="1676400"/>
            <a:ext cx="3423945" cy="4544969"/>
          </a:xfrm>
          <a:prstGeom prst="frame">
            <a:avLst>
              <a:gd name="adj1"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6" name="Picture 15">
            <a:extLst>
              <a:ext uri="{FF2B5EF4-FFF2-40B4-BE49-F238E27FC236}">
                <a16:creationId xmlns:a16="http://schemas.microsoft.com/office/drawing/2014/main" id="{407D2FDC-7581-AC44-BF9F-2494E98652C8}"/>
              </a:ext>
            </a:extLst>
          </p:cNvPr>
          <p:cNvPicPr>
            <a:picLocks noChangeAspect="1"/>
          </p:cNvPicPr>
          <p:nvPr/>
        </p:nvPicPr>
        <p:blipFill>
          <a:blip r:embed="rId8"/>
          <a:stretch>
            <a:fillRect/>
          </a:stretch>
        </p:blipFill>
        <p:spPr>
          <a:xfrm>
            <a:off x="6070136" y="1873134"/>
            <a:ext cx="1771650" cy="2006890"/>
          </a:xfrm>
          <a:prstGeom prst="rect">
            <a:avLst/>
          </a:prstGeom>
        </p:spPr>
      </p:pic>
      <p:pic>
        <p:nvPicPr>
          <p:cNvPr id="21" name="Picture 20">
            <a:extLst>
              <a:ext uri="{FF2B5EF4-FFF2-40B4-BE49-F238E27FC236}">
                <a16:creationId xmlns:a16="http://schemas.microsoft.com/office/drawing/2014/main" id="{5B6A396A-5FE7-4B48-AD11-9D21C2F0F552}"/>
              </a:ext>
            </a:extLst>
          </p:cNvPr>
          <p:cNvPicPr>
            <a:picLocks noChangeAspect="1"/>
          </p:cNvPicPr>
          <p:nvPr/>
        </p:nvPicPr>
        <p:blipFill>
          <a:blip r:embed="rId9"/>
          <a:stretch>
            <a:fillRect/>
          </a:stretch>
        </p:blipFill>
        <p:spPr>
          <a:xfrm>
            <a:off x="7620000" y="2673379"/>
            <a:ext cx="855896" cy="406400"/>
          </a:xfrm>
          <a:prstGeom prst="rect">
            <a:avLst/>
          </a:prstGeom>
          <a:solidFill>
            <a:srgbClr val="FFFF00"/>
          </a:solidFill>
        </p:spPr>
      </p:pic>
      <p:pic>
        <p:nvPicPr>
          <p:cNvPr id="24" name="Picture 23">
            <a:extLst>
              <a:ext uri="{FF2B5EF4-FFF2-40B4-BE49-F238E27FC236}">
                <a16:creationId xmlns:a16="http://schemas.microsoft.com/office/drawing/2014/main" id="{ABB06290-D391-704A-A952-31043EB3FA29}"/>
              </a:ext>
            </a:extLst>
          </p:cNvPr>
          <p:cNvPicPr>
            <a:picLocks noChangeAspect="1"/>
          </p:cNvPicPr>
          <p:nvPr/>
        </p:nvPicPr>
        <p:blipFill>
          <a:blip r:embed="rId10"/>
          <a:stretch>
            <a:fillRect/>
          </a:stretch>
        </p:blipFill>
        <p:spPr>
          <a:xfrm>
            <a:off x="5311737" y="3971602"/>
            <a:ext cx="3288447" cy="431800"/>
          </a:xfrm>
          <a:prstGeom prst="rect">
            <a:avLst/>
          </a:prstGeom>
          <a:solidFill>
            <a:srgbClr val="51FF56"/>
          </a:solidFill>
        </p:spPr>
      </p:pic>
      <p:sp>
        <p:nvSpPr>
          <p:cNvPr id="26" name="TextBox 25">
            <a:extLst>
              <a:ext uri="{FF2B5EF4-FFF2-40B4-BE49-F238E27FC236}">
                <a16:creationId xmlns:a16="http://schemas.microsoft.com/office/drawing/2014/main" id="{15616E18-E0BE-D642-A88B-F7896656C61F}"/>
              </a:ext>
            </a:extLst>
          </p:cNvPr>
          <p:cNvSpPr txBox="1"/>
          <p:nvPr/>
        </p:nvSpPr>
        <p:spPr>
          <a:xfrm>
            <a:off x="5898118" y="6342829"/>
            <a:ext cx="1990673" cy="307777"/>
          </a:xfrm>
          <a:prstGeom prst="rect">
            <a:avLst/>
          </a:prstGeom>
          <a:noFill/>
        </p:spPr>
        <p:txBody>
          <a:bodyPr wrap="none" rtlCol="0">
            <a:spAutoFit/>
          </a:bodyPr>
          <a:lstStyle/>
          <a:p>
            <a:r>
              <a:rPr lang="en-US" sz="1400" dirty="0" err="1">
                <a:solidFill>
                  <a:srgbClr val="FF0000"/>
                </a:solidFill>
              </a:rPr>
              <a:t>Semenoff-Zarembo</a:t>
            </a:r>
            <a:r>
              <a:rPr lang="en-US" sz="1400" dirty="0">
                <a:solidFill>
                  <a:srgbClr val="FF0000"/>
                </a:solidFill>
              </a:rPr>
              <a:t> 11’</a:t>
            </a:r>
          </a:p>
        </p:txBody>
      </p:sp>
      <p:pic>
        <p:nvPicPr>
          <p:cNvPr id="4" name="Picture 3">
            <a:extLst>
              <a:ext uri="{FF2B5EF4-FFF2-40B4-BE49-F238E27FC236}">
                <a16:creationId xmlns:a16="http://schemas.microsoft.com/office/drawing/2014/main" id="{322D09CC-0FA7-2C40-81EC-369D5C926590}"/>
              </a:ext>
            </a:extLst>
          </p:cNvPr>
          <p:cNvPicPr>
            <a:picLocks noChangeAspect="1"/>
          </p:cNvPicPr>
          <p:nvPr/>
        </p:nvPicPr>
        <p:blipFill>
          <a:blip r:embed="rId11"/>
          <a:stretch>
            <a:fillRect/>
          </a:stretch>
        </p:blipFill>
        <p:spPr>
          <a:xfrm>
            <a:off x="7273461" y="5911097"/>
            <a:ext cx="1136650" cy="260350"/>
          </a:xfrm>
          <a:prstGeom prst="rect">
            <a:avLst/>
          </a:prstGeom>
        </p:spPr>
      </p:pic>
      <p:pic>
        <p:nvPicPr>
          <p:cNvPr id="6" name="Picture 5">
            <a:extLst>
              <a:ext uri="{FF2B5EF4-FFF2-40B4-BE49-F238E27FC236}">
                <a16:creationId xmlns:a16="http://schemas.microsoft.com/office/drawing/2014/main" id="{FD3DAB6D-96FF-0644-87AE-09209468ADDA}"/>
              </a:ext>
            </a:extLst>
          </p:cNvPr>
          <p:cNvPicPr>
            <a:picLocks noChangeAspect="1"/>
          </p:cNvPicPr>
          <p:nvPr/>
        </p:nvPicPr>
        <p:blipFill>
          <a:blip r:embed="rId12"/>
          <a:stretch>
            <a:fillRect/>
          </a:stretch>
        </p:blipFill>
        <p:spPr>
          <a:xfrm>
            <a:off x="1135354" y="4455701"/>
            <a:ext cx="2992145" cy="431800"/>
          </a:xfrm>
          <a:prstGeom prst="rect">
            <a:avLst/>
          </a:prstGeom>
          <a:ln>
            <a:solidFill>
              <a:srgbClr val="FF0000"/>
            </a:solidFill>
          </a:ln>
        </p:spPr>
      </p:pic>
      <p:pic>
        <p:nvPicPr>
          <p:cNvPr id="12" name="Picture 11">
            <a:extLst>
              <a:ext uri="{FF2B5EF4-FFF2-40B4-BE49-F238E27FC236}">
                <a16:creationId xmlns:a16="http://schemas.microsoft.com/office/drawing/2014/main" id="{70E86F9B-6DE5-9343-A968-1B76E7252785}"/>
              </a:ext>
            </a:extLst>
          </p:cNvPr>
          <p:cNvPicPr>
            <a:picLocks noChangeAspect="1"/>
          </p:cNvPicPr>
          <p:nvPr/>
        </p:nvPicPr>
        <p:blipFill>
          <a:blip r:embed="rId13"/>
          <a:stretch>
            <a:fillRect/>
          </a:stretch>
        </p:blipFill>
        <p:spPr>
          <a:xfrm>
            <a:off x="1296607" y="4980901"/>
            <a:ext cx="2709073" cy="431800"/>
          </a:xfrm>
          <a:prstGeom prst="rect">
            <a:avLst/>
          </a:prstGeom>
          <a:solidFill>
            <a:srgbClr val="51FF56"/>
          </a:solidFill>
        </p:spPr>
      </p:pic>
      <p:pic>
        <p:nvPicPr>
          <p:cNvPr id="13" name="Picture 12">
            <a:extLst>
              <a:ext uri="{FF2B5EF4-FFF2-40B4-BE49-F238E27FC236}">
                <a16:creationId xmlns:a16="http://schemas.microsoft.com/office/drawing/2014/main" id="{BE24C21A-4D54-0847-9571-542C64873272}"/>
              </a:ext>
            </a:extLst>
          </p:cNvPr>
          <p:cNvPicPr>
            <a:picLocks noChangeAspect="1"/>
          </p:cNvPicPr>
          <p:nvPr/>
        </p:nvPicPr>
        <p:blipFill>
          <a:blip r:embed="rId14"/>
          <a:stretch>
            <a:fillRect/>
          </a:stretch>
        </p:blipFill>
        <p:spPr>
          <a:xfrm>
            <a:off x="6257460" y="4624411"/>
            <a:ext cx="1397000" cy="341892"/>
          </a:xfrm>
          <a:prstGeom prst="rect">
            <a:avLst/>
          </a:prstGeom>
          <a:ln>
            <a:solidFill>
              <a:srgbClr val="FF0000"/>
            </a:solidFill>
          </a:ln>
        </p:spPr>
      </p:pic>
      <p:pic>
        <p:nvPicPr>
          <p:cNvPr id="20" name="Picture 19">
            <a:extLst>
              <a:ext uri="{FF2B5EF4-FFF2-40B4-BE49-F238E27FC236}">
                <a16:creationId xmlns:a16="http://schemas.microsoft.com/office/drawing/2014/main" id="{625A218D-D53A-F641-AA27-22D27F1CC63E}"/>
              </a:ext>
            </a:extLst>
          </p:cNvPr>
          <p:cNvPicPr>
            <a:picLocks noChangeAspect="1"/>
          </p:cNvPicPr>
          <p:nvPr/>
        </p:nvPicPr>
        <p:blipFill>
          <a:blip r:embed="rId15"/>
          <a:stretch>
            <a:fillRect/>
          </a:stretch>
        </p:blipFill>
        <p:spPr>
          <a:xfrm>
            <a:off x="2174226" y="5644397"/>
            <a:ext cx="914400" cy="266700"/>
          </a:xfrm>
          <a:prstGeom prst="rect">
            <a:avLst/>
          </a:prstGeom>
          <a:solidFill>
            <a:srgbClr val="FFFF00"/>
          </a:solidFill>
        </p:spPr>
      </p:pic>
      <p:pic>
        <p:nvPicPr>
          <p:cNvPr id="23" name="Picture 22">
            <a:extLst>
              <a:ext uri="{FF2B5EF4-FFF2-40B4-BE49-F238E27FC236}">
                <a16:creationId xmlns:a16="http://schemas.microsoft.com/office/drawing/2014/main" id="{8B55E287-1A9B-8644-B1B1-3BD22164F965}"/>
              </a:ext>
            </a:extLst>
          </p:cNvPr>
          <p:cNvPicPr>
            <a:picLocks noChangeAspect="1"/>
          </p:cNvPicPr>
          <p:nvPr/>
        </p:nvPicPr>
        <p:blipFill>
          <a:blip r:embed="rId16"/>
          <a:stretch>
            <a:fillRect/>
          </a:stretch>
        </p:blipFill>
        <p:spPr>
          <a:xfrm>
            <a:off x="5372018" y="5295225"/>
            <a:ext cx="3100343" cy="430825"/>
          </a:xfrm>
          <a:prstGeom prst="rect">
            <a:avLst/>
          </a:prstGeom>
          <a:solidFill>
            <a:srgbClr val="FFFF00"/>
          </a:solidFill>
        </p:spPr>
      </p:pic>
    </p:spTree>
    <p:extLst>
      <p:ext uri="{BB962C8B-B14F-4D97-AF65-F5344CB8AC3E}">
        <p14:creationId xmlns:p14="http://schemas.microsoft.com/office/powerpoint/2010/main" val="2467128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840902"/>
            <a:ext cx="6491867" cy="646331"/>
          </a:xfrm>
          <a:prstGeom prst="rect">
            <a:avLst/>
          </a:prstGeom>
          <a:solidFill>
            <a:srgbClr val="CCFFCC"/>
          </a:solidFill>
        </p:spPr>
        <p:txBody>
          <a:bodyPr wrap="square" rtlCol="0">
            <a:spAutoFit/>
          </a:bodyPr>
          <a:lstStyle/>
          <a:p>
            <a:r>
              <a:rPr lang="en-US" sz="3600" dirty="0">
                <a:solidFill>
                  <a:srgbClr val="FF0000"/>
                </a:solidFill>
              </a:rPr>
              <a:t>   Vacuum EE from dual string </a:t>
            </a:r>
          </a:p>
        </p:txBody>
      </p:sp>
      <p:pic>
        <p:nvPicPr>
          <p:cNvPr id="25" name="Picture 24">
            <a:extLst>
              <a:ext uri="{FF2B5EF4-FFF2-40B4-BE49-F238E27FC236}">
                <a16:creationId xmlns:a16="http://schemas.microsoft.com/office/drawing/2014/main" id="{CB564EB3-F896-364D-92C9-1F3B46C6EC97}"/>
              </a:ext>
            </a:extLst>
          </p:cNvPr>
          <p:cNvPicPr>
            <a:picLocks noChangeAspect="1"/>
          </p:cNvPicPr>
          <p:nvPr/>
        </p:nvPicPr>
        <p:blipFill>
          <a:blip r:embed="rId2"/>
          <a:stretch>
            <a:fillRect/>
          </a:stretch>
        </p:blipFill>
        <p:spPr>
          <a:xfrm>
            <a:off x="5177668" y="4946734"/>
            <a:ext cx="3200400" cy="431800"/>
          </a:xfrm>
          <a:prstGeom prst="rect">
            <a:avLst/>
          </a:prstGeom>
          <a:solidFill>
            <a:srgbClr val="51FF56"/>
          </a:solidFill>
        </p:spPr>
      </p:pic>
      <p:pic>
        <p:nvPicPr>
          <p:cNvPr id="28" name="Picture 27">
            <a:extLst>
              <a:ext uri="{FF2B5EF4-FFF2-40B4-BE49-F238E27FC236}">
                <a16:creationId xmlns:a16="http://schemas.microsoft.com/office/drawing/2014/main" id="{84DA1595-1169-BA48-91BC-743C79265D3F}"/>
              </a:ext>
            </a:extLst>
          </p:cNvPr>
          <p:cNvPicPr>
            <a:picLocks noChangeAspect="1"/>
          </p:cNvPicPr>
          <p:nvPr/>
        </p:nvPicPr>
        <p:blipFill>
          <a:blip r:embed="rId3"/>
          <a:stretch>
            <a:fillRect/>
          </a:stretch>
        </p:blipFill>
        <p:spPr>
          <a:xfrm>
            <a:off x="5919598" y="2268525"/>
            <a:ext cx="1426518" cy="1595403"/>
          </a:xfrm>
          <a:prstGeom prst="rect">
            <a:avLst/>
          </a:prstGeom>
        </p:spPr>
      </p:pic>
      <p:sp>
        <p:nvSpPr>
          <p:cNvPr id="29" name="Frame 28">
            <a:extLst>
              <a:ext uri="{FF2B5EF4-FFF2-40B4-BE49-F238E27FC236}">
                <a16:creationId xmlns:a16="http://schemas.microsoft.com/office/drawing/2014/main" id="{A0D5FD97-9DF2-714E-A079-00E8CCAE1310}"/>
              </a:ext>
            </a:extLst>
          </p:cNvPr>
          <p:cNvSpPr/>
          <p:nvPr/>
        </p:nvSpPr>
        <p:spPr>
          <a:xfrm>
            <a:off x="311136" y="2214053"/>
            <a:ext cx="3498864" cy="3958147"/>
          </a:xfrm>
          <a:prstGeom prst="frame">
            <a:avLst>
              <a:gd name="adj1"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Frame 29">
            <a:extLst>
              <a:ext uri="{FF2B5EF4-FFF2-40B4-BE49-F238E27FC236}">
                <a16:creationId xmlns:a16="http://schemas.microsoft.com/office/drawing/2014/main" id="{A588F844-91B8-6C46-9969-D1E992D1FFE8}"/>
              </a:ext>
            </a:extLst>
          </p:cNvPr>
          <p:cNvSpPr/>
          <p:nvPr/>
        </p:nvSpPr>
        <p:spPr>
          <a:xfrm>
            <a:off x="4792000" y="2214052"/>
            <a:ext cx="3742400" cy="3958147"/>
          </a:xfrm>
          <a:prstGeom prst="frame">
            <a:avLst>
              <a:gd name="adj1"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5A9D2621-BA14-FC45-B6CC-1C92A7716F53}"/>
              </a:ext>
            </a:extLst>
          </p:cNvPr>
          <p:cNvSpPr txBox="1"/>
          <p:nvPr/>
        </p:nvSpPr>
        <p:spPr>
          <a:xfrm>
            <a:off x="5290983" y="6334085"/>
            <a:ext cx="2683748" cy="307777"/>
          </a:xfrm>
          <a:prstGeom prst="rect">
            <a:avLst/>
          </a:prstGeom>
          <a:noFill/>
        </p:spPr>
        <p:txBody>
          <a:bodyPr wrap="none" rtlCol="0">
            <a:spAutoFit/>
          </a:bodyPr>
          <a:lstStyle/>
          <a:p>
            <a:r>
              <a:rPr lang="en-US" sz="1400" dirty="0" err="1">
                <a:solidFill>
                  <a:srgbClr val="FF0000"/>
                </a:solidFill>
              </a:rPr>
              <a:t>Grieninger-Kharzeev-Zahed</a:t>
            </a:r>
            <a:r>
              <a:rPr lang="en-US" sz="1400" dirty="0">
                <a:solidFill>
                  <a:srgbClr val="FF0000"/>
                </a:solidFill>
              </a:rPr>
              <a:t> 23’</a:t>
            </a:r>
          </a:p>
        </p:txBody>
      </p:sp>
      <p:sp>
        <p:nvSpPr>
          <p:cNvPr id="4" name="TextBox 3">
            <a:extLst>
              <a:ext uri="{FF2B5EF4-FFF2-40B4-BE49-F238E27FC236}">
                <a16:creationId xmlns:a16="http://schemas.microsoft.com/office/drawing/2014/main" id="{DEB17DBB-E30B-1342-891A-A2E88DC82EA2}"/>
              </a:ext>
            </a:extLst>
          </p:cNvPr>
          <p:cNvSpPr txBox="1"/>
          <p:nvPr/>
        </p:nvSpPr>
        <p:spPr>
          <a:xfrm>
            <a:off x="7105596" y="2752848"/>
            <a:ext cx="915635" cy="276999"/>
          </a:xfrm>
          <a:prstGeom prst="rect">
            <a:avLst/>
          </a:prstGeom>
          <a:noFill/>
        </p:spPr>
        <p:txBody>
          <a:bodyPr wrap="none" rtlCol="0">
            <a:spAutoFit/>
          </a:bodyPr>
          <a:lstStyle/>
          <a:p>
            <a:r>
              <a:rPr lang="en-US" sz="1200" dirty="0">
                <a:solidFill>
                  <a:srgbClr val="FF0000"/>
                </a:solidFill>
              </a:rPr>
              <a:t>Radiation?</a:t>
            </a:r>
          </a:p>
        </p:txBody>
      </p:sp>
      <p:sp>
        <p:nvSpPr>
          <p:cNvPr id="5" name="TextBox 4">
            <a:extLst>
              <a:ext uri="{FF2B5EF4-FFF2-40B4-BE49-F238E27FC236}">
                <a16:creationId xmlns:a16="http://schemas.microsoft.com/office/drawing/2014/main" id="{83558CDC-788B-4E45-82D2-0DE2FCB74C87}"/>
              </a:ext>
            </a:extLst>
          </p:cNvPr>
          <p:cNvSpPr txBox="1"/>
          <p:nvPr/>
        </p:nvSpPr>
        <p:spPr>
          <a:xfrm>
            <a:off x="7138612" y="3305629"/>
            <a:ext cx="779188" cy="276999"/>
          </a:xfrm>
          <a:prstGeom prst="rect">
            <a:avLst/>
          </a:prstGeom>
          <a:noFill/>
        </p:spPr>
        <p:txBody>
          <a:bodyPr wrap="none" rtlCol="0">
            <a:spAutoFit/>
          </a:bodyPr>
          <a:lstStyle/>
          <a:p>
            <a:r>
              <a:rPr lang="en-US" sz="1200" dirty="0">
                <a:solidFill>
                  <a:srgbClr val="00B050"/>
                </a:solidFill>
              </a:rPr>
              <a:t>Vacuum!</a:t>
            </a:r>
          </a:p>
        </p:txBody>
      </p:sp>
      <p:pic>
        <p:nvPicPr>
          <p:cNvPr id="6" name="Picture 5">
            <a:extLst>
              <a:ext uri="{FF2B5EF4-FFF2-40B4-BE49-F238E27FC236}">
                <a16:creationId xmlns:a16="http://schemas.microsoft.com/office/drawing/2014/main" id="{C831E7F7-4B07-5144-82AE-A9A05728D715}"/>
              </a:ext>
            </a:extLst>
          </p:cNvPr>
          <p:cNvPicPr>
            <a:picLocks noChangeAspect="1"/>
          </p:cNvPicPr>
          <p:nvPr/>
        </p:nvPicPr>
        <p:blipFill>
          <a:blip r:embed="rId4"/>
          <a:stretch>
            <a:fillRect/>
          </a:stretch>
        </p:blipFill>
        <p:spPr>
          <a:xfrm>
            <a:off x="5520568" y="5569960"/>
            <a:ext cx="2514600" cy="368300"/>
          </a:xfrm>
          <a:prstGeom prst="rect">
            <a:avLst/>
          </a:prstGeom>
          <a:solidFill>
            <a:srgbClr val="FFFF00"/>
          </a:solidFill>
        </p:spPr>
      </p:pic>
      <p:pic>
        <p:nvPicPr>
          <p:cNvPr id="7" name="Picture 6">
            <a:extLst>
              <a:ext uri="{FF2B5EF4-FFF2-40B4-BE49-F238E27FC236}">
                <a16:creationId xmlns:a16="http://schemas.microsoft.com/office/drawing/2014/main" id="{7B3908AE-B803-C342-A460-8C6845AF94FE}"/>
              </a:ext>
            </a:extLst>
          </p:cNvPr>
          <p:cNvPicPr>
            <a:picLocks noChangeAspect="1"/>
          </p:cNvPicPr>
          <p:nvPr/>
        </p:nvPicPr>
        <p:blipFill>
          <a:blip r:embed="rId5"/>
          <a:stretch>
            <a:fillRect/>
          </a:stretch>
        </p:blipFill>
        <p:spPr>
          <a:xfrm>
            <a:off x="5502557" y="4018051"/>
            <a:ext cx="2260600" cy="330200"/>
          </a:xfrm>
          <a:prstGeom prst="rect">
            <a:avLst/>
          </a:prstGeom>
          <a:solidFill>
            <a:srgbClr val="51FF56"/>
          </a:solidFill>
        </p:spPr>
      </p:pic>
      <p:pic>
        <p:nvPicPr>
          <p:cNvPr id="21" name="Picture 20">
            <a:extLst>
              <a:ext uri="{FF2B5EF4-FFF2-40B4-BE49-F238E27FC236}">
                <a16:creationId xmlns:a16="http://schemas.microsoft.com/office/drawing/2014/main" id="{25753784-ACA2-A34C-9A1D-D7308BF82A5A}"/>
              </a:ext>
            </a:extLst>
          </p:cNvPr>
          <p:cNvPicPr>
            <a:picLocks noChangeAspect="1"/>
          </p:cNvPicPr>
          <p:nvPr/>
        </p:nvPicPr>
        <p:blipFill>
          <a:blip r:embed="rId6"/>
          <a:stretch>
            <a:fillRect/>
          </a:stretch>
        </p:blipFill>
        <p:spPr>
          <a:xfrm>
            <a:off x="975733" y="2351721"/>
            <a:ext cx="2060568" cy="1590344"/>
          </a:xfrm>
          <a:prstGeom prst="rect">
            <a:avLst/>
          </a:prstGeom>
        </p:spPr>
      </p:pic>
      <p:pic>
        <p:nvPicPr>
          <p:cNvPr id="22" name="Picture 21">
            <a:extLst>
              <a:ext uri="{FF2B5EF4-FFF2-40B4-BE49-F238E27FC236}">
                <a16:creationId xmlns:a16="http://schemas.microsoft.com/office/drawing/2014/main" id="{21D4E1B6-8AC9-2B40-9010-9CB7A8670339}"/>
              </a:ext>
            </a:extLst>
          </p:cNvPr>
          <p:cNvPicPr>
            <a:picLocks noChangeAspect="1"/>
          </p:cNvPicPr>
          <p:nvPr/>
        </p:nvPicPr>
        <p:blipFill>
          <a:blip r:embed="rId7"/>
          <a:stretch>
            <a:fillRect/>
          </a:stretch>
        </p:blipFill>
        <p:spPr>
          <a:xfrm>
            <a:off x="2462111" y="2355877"/>
            <a:ext cx="522514" cy="419100"/>
          </a:xfrm>
          <a:prstGeom prst="rect">
            <a:avLst/>
          </a:prstGeom>
          <a:solidFill>
            <a:srgbClr val="FFFF00"/>
          </a:solidFill>
        </p:spPr>
      </p:pic>
      <p:cxnSp>
        <p:nvCxnSpPr>
          <p:cNvPr id="23" name="Straight Connector 22">
            <a:extLst>
              <a:ext uri="{FF2B5EF4-FFF2-40B4-BE49-F238E27FC236}">
                <a16:creationId xmlns:a16="http://schemas.microsoft.com/office/drawing/2014/main" id="{39673AF1-C677-C24A-8A29-EF5C67ABDF35}"/>
              </a:ext>
            </a:extLst>
          </p:cNvPr>
          <p:cNvCxnSpPr/>
          <p:nvPr/>
        </p:nvCxnSpPr>
        <p:spPr>
          <a:xfrm flipV="1">
            <a:off x="1442480" y="2737558"/>
            <a:ext cx="838200" cy="565150"/>
          </a:xfrm>
          <a:prstGeom prst="line">
            <a:avLst/>
          </a:prstGeom>
          <a:ln>
            <a:solidFill>
              <a:srgbClr val="0070C0"/>
            </a:solidFill>
            <a:prstDash val="sysDash"/>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210E3DD7-620B-FA48-A85F-8369F61FABAA}"/>
              </a:ext>
            </a:extLst>
          </p:cNvPr>
          <p:cNvPicPr>
            <a:picLocks noChangeAspect="1"/>
          </p:cNvPicPr>
          <p:nvPr/>
        </p:nvPicPr>
        <p:blipFill>
          <a:blip r:embed="rId8"/>
          <a:stretch>
            <a:fillRect/>
          </a:stretch>
        </p:blipFill>
        <p:spPr>
          <a:xfrm>
            <a:off x="1357991" y="4891947"/>
            <a:ext cx="1485900" cy="368300"/>
          </a:xfrm>
          <a:prstGeom prst="rect">
            <a:avLst/>
          </a:prstGeom>
          <a:solidFill>
            <a:srgbClr val="51FF56"/>
          </a:solidFill>
        </p:spPr>
      </p:pic>
      <p:pic>
        <p:nvPicPr>
          <p:cNvPr id="27" name="Picture 26">
            <a:extLst>
              <a:ext uri="{FF2B5EF4-FFF2-40B4-BE49-F238E27FC236}">
                <a16:creationId xmlns:a16="http://schemas.microsoft.com/office/drawing/2014/main" id="{7D163CCD-F488-744F-9975-F33B7BF6EC32}"/>
              </a:ext>
            </a:extLst>
          </p:cNvPr>
          <p:cNvPicPr>
            <a:picLocks noChangeAspect="1"/>
          </p:cNvPicPr>
          <p:nvPr/>
        </p:nvPicPr>
        <p:blipFill>
          <a:blip r:embed="rId9"/>
          <a:stretch>
            <a:fillRect/>
          </a:stretch>
        </p:blipFill>
        <p:spPr>
          <a:xfrm>
            <a:off x="1628768" y="5389466"/>
            <a:ext cx="863600" cy="419100"/>
          </a:xfrm>
          <a:prstGeom prst="rect">
            <a:avLst/>
          </a:prstGeom>
          <a:solidFill>
            <a:srgbClr val="FFFF00"/>
          </a:solidFill>
        </p:spPr>
      </p:pic>
      <p:sp>
        <p:nvSpPr>
          <p:cNvPr id="32" name="TextBox 31">
            <a:extLst>
              <a:ext uri="{FF2B5EF4-FFF2-40B4-BE49-F238E27FC236}">
                <a16:creationId xmlns:a16="http://schemas.microsoft.com/office/drawing/2014/main" id="{B4945D5E-A29E-E943-AC49-58C8881C8258}"/>
              </a:ext>
            </a:extLst>
          </p:cNvPr>
          <p:cNvSpPr txBox="1"/>
          <p:nvPr/>
        </p:nvSpPr>
        <p:spPr>
          <a:xfrm>
            <a:off x="1357991" y="6353331"/>
            <a:ext cx="1845377" cy="307777"/>
          </a:xfrm>
          <a:prstGeom prst="rect">
            <a:avLst/>
          </a:prstGeom>
          <a:noFill/>
        </p:spPr>
        <p:txBody>
          <a:bodyPr wrap="none" rtlCol="0">
            <a:spAutoFit/>
          </a:bodyPr>
          <a:lstStyle/>
          <a:p>
            <a:r>
              <a:rPr lang="en-US" sz="1400" dirty="0">
                <a:solidFill>
                  <a:srgbClr val="FF0000"/>
                </a:solidFill>
              </a:rPr>
              <a:t>Jensen-</a:t>
            </a:r>
            <a:r>
              <a:rPr lang="en-US" sz="1400" dirty="0" err="1">
                <a:solidFill>
                  <a:srgbClr val="FF0000"/>
                </a:solidFill>
              </a:rPr>
              <a:t>Obannon</a:t>
            </a:r>
            <a:r>
              <a:rPr lang="en-US" sz="1400" dirty="0">
                <a:solidFill>
                  <a:srgbClr val="FF0000"/>
                </a:solidFill>
              </a:rPr>
              <a:t> 13’</a:t>
            </a:r>
          </a:p>
        </p:txBody>
      </p:sp>
      <p:pic>
        <p:nvPicPr>
          <p:cNvPr id="8" name="Picture 7">
            <a:extLst>
              <a:ext uri="{FF2B5EF4-FFF2-40B4-BE49-F238E27FC236}">
                <a16:creationId xmlns:a16="http://schemas.microsoft.com/office/drawing/2014/main" id="{D21EE501-FBED-3343-9E33-7F5AAFA7E357}"/>
              </a:ext>
            </a:extLst>
          </p:cNvPr>
          <p:cNvPicPr>
            <a:picLocks noChangeAspect="1"/>
          </p:cNvPicPr>
          <p:nvPr/>
        </p:nvPicPr>
        <p:blipFill>
          <a:blip r:embed="rId10"/>
          <a:stretch>
            <a:fillRect/>
          </a:stretch>
        </p:blipFill>
        <p:spPr>
          <a:xfrm>
            <a:off x="1402441" y="4171362"/>
            <a:ext cx="1397000" cy="325167"/>
          </a:xfrm>
          <a:prstGeom prst="rect">
            <a:avLst/>
          </a:prstGeom>
          <a:ln>
            <a:solidFill>
              <a:srgbClr val="FF0000"/>
            </a:solidFill>
          </a:ln>
        </p:spPr>
      </p:pic>
      <p:sp>
        <p:nvSpPr>
          <p:cNvPr id="9" name="Down Arrow 8">
            <a:extLst>
              <a:ext uri="{FF2B5EF4-FFF2-40B4-BE49-F238E27FC236}">
                <a16:creationId xmlns:a16="http://schemas.microsoft.com/office/drawing/2014/main" id="{C7EA5D77-2DB3-C14A-A52A-BCAE88EB4BD0}"/>
              </a:ext>
            </a:extLst>
          </p:cNvPr>
          <p:cNvSpPr/>
          <p:nvPr/>
        </p:nvSpPr>
        <p:spPr>
          <a:xfrm>
            <a:off x="1981200" y="4668884"/>
            <a:ext cx="299479" cy="13171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16492EE-AD73-0C4E-BFFE-F82CE5FD8F42}"/>
              </a:ext>
            </a:extLst>
          </p:cNvPr>
          <p:cNvPicPr>
            <a:picLocks noChangeAspect="1"/>
          </p:cNvPicPr>
          <p:nvPr/>
        </p:nvPicPr>
        <p:blipFill>
          <a:blip r:embed="rId11"/>
          <a:stretch>
            <a:fillRect/>
          </a:stretch>
        </p:blipFill>
        <p:spPr>
          <a:xfrm>
            <a:off x="6277262" y="4510137"/>
            <a:ext cx="1001212" cy="254276"/>
          </a:xfrm>
          <a:prstGeom prst="rect">
            <a:avLst/>
          </a:prstGeom>
          <a:noFill/>
          <a:ln>
            <a:solidFill>
              <a:srgbClr val="FF0000"/>
            </a:solidFill>
          </a:ln>
        </p:spPr>
      </p:pic>
    </p:spTree>
    <p:extLst>
      <p:ext uri="{BB962C8B-B14F-4D97-AF65-F5344CB8AC3E}">
        <p14:creationId xmlns:p14="http://schemas.microsoft.com/office/powerpoint/2010/main" val="400179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1" y="609600"/>
            <a:ext cx="8077200" cy="646331"/>
          </a:xfrm>
          <a:prstGeom prst="rect">
            <a:avLst/>
          </a:prstGeom>
          <a:solidFill>
            <a:srgbClr val="CCFFCC"/>
          </a:solidFill>
        </p:spPr>
        <p:txBody>
          <a:bodyPr wrap="square" rtlCol="0">
            <a:spAutoFit/>
          </a:bodyPr>
          <a:lstStyle/>
          <a:p>
            <a:r>
              <a:rPr lang="en-US" sz="3600" dirty="0">
                <a:solidFill>
                  <a:srgbClr val="FF0000"/>
                </a:solidFill>
              </a:rPr>
              <a:t>    Radiation EE from dual black string</a:t>
            </a:r>
          </a:p>
        </p:txBody>
      </p:sp>
      <p:pic>
        <p:nvPicPr>
          <p:cNvPr id="6" name="Picture 5">
            <a:extLst>
              <a:ext uri="{FF2B5EF4-FFF2-40B4-BE49-F238E27FC236}">
                <a16:creationId xmlns:a16="http://schemas.microsoft.com/office/drawing/2014/main" id="{E9C54136-B38D-A244-B0CE-242B0642FEE3}"/>
              </a:ext>
            </a:extLst>
          </p:cNvPr>
          <p:cNvPicPr>
            <a:picLocks noChangeAspect="1"/>
          </p:cNvPicPr>
          <p:nvPr/>
        </p:nvPicPr>
        <p:blipFill>
          <a:blip r:embed="rId3"/>
          <a:stretch>
            <a:fillRect/>
          </a:stretch>
        </p:blipFill>
        <p:spPr>
          <a:xfrm>
            <a:off x="1453705" y="2160853"/>
            <a:ext cx="1981200" cy="1529087"/>
          </a:xfrm>
          <a:prstGeom prst="rect">
            <a:avLst/>
          </a:prstGeom>
        </p:spPr>
      </p:pic>
      <p:cxnSp>
        <p:nvCxnSpPr>
          <p:cNvPr id="15" name="Straight Connector 14">
            <a:extLst>
              <a:ext uri="{FF2B5EF4-FFF2-40B4-BE49-F238E27FC236}">
                <a16:creationId xmlns:a16="http://schemas.microsoft.com/office/drawing/2014/main" id="{37C0C775-12B2-3B4B-A57F-2BE9C4C5E5F0}"/>
              </a:ext>
            </a:extLst>
          </p:cNvPr>
          <p:cNvCxnSpPr/>
          <p:nvPr/>
        </p:nvCxnSpPr>
        <p:spPr>
          <a:xfrm flipV="1">
            <a:off x="1903953" y="2551910"/>
            <a:ext cx="838200" cy="565150"/>
          </a:xfrm>
          <a:prstGeom prst="line">
            <a:avLst/>
          </a:prstGeom>
          <a:ln>
            <a:solidFill>
              <a:srgbClr val="0070C0"/>
            </a:solidFill>
            <a:prstDash val="sysDash"/>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1B79010E-4EC1-AC4E-9415-8F7CAAEE9F52}"/>
              </a:ext>
            </a:extLst>
          </p:cNvPr>
          <p:cNvPicPr>
            <a:picLocks noChangeAspect="1"/>
          </p:cNvPicPr>
          <p:nvPr/>
        </p:nvPicPr>
        <p:blipFill>
          <a:blip r:embed="rId4"/>
          <a:stretch>
            <a:fillRect/>
          </a:stretch>
        </p:blipFill>
        <p:spPr>
          <a:xfrm>
            <a:off x="1184908" y="3136097"/>
            <a:ext cx="514350" cy="331470"/>
          </a:xfrm>
          <a:prstGeom prst="rect">
            <a:avLst/>
          </a:prstGeom>
          <a:solidFill>
            <a:srgbClr val="FFFF00"/>
          </a:solidFill>
        </p:spPr>
      </p:pic>
      <p:pic>
        <p:nvPicPr>
          <p:cNvPr id="17" name="Picture 16">
            <a:extLst>
              <a:ext uri="{FF2B5EF4-FFF2-40B4-BE49-F238E27FC236}">
                <a16:creationId xmlns:a16="http://schemas.microsoft.com/office/drawing/2014/main" id="{CE51D505-29C4-654B-8447-391AF05AF787}"/>
              </a:ext>
            </a:extLst>
          </p:cNvPr>
          <p:cNvPicPr>
            <a:picLocks noChangeAspect="1"/>
          </p:cNvPicPr>
          <p:nvPr/>
        </p:nvPicPr>
        <p:blipFill>
          <a:blip r:embed="rId5"/>
          <a:stretch>
            <a:fillRect/>
          </a:stretch>
        </p:blipFill>
        <p:spPr>
          <a:xfrm>
            <a:off x="2889250" y="2404228"/>
            <a:ext cx="444500" cy="127000"/>
          </a:xfrm>
          <a:prstGeom prst="rect">
            <a:avLst/>
          </a:prstGeom>
          <a:solidFill>
            <a:srgbClr val="FFFF00"/>
          </a:solidFill>
        </p:spPr>
      </p:pic>
      <p:pic>
        <p:nvPicPr>
          <p:cNvPr id="23" name="Picture 22">
            <a:extLst>
              <a:ext uri="{FF2B5EF4-FFF2-40B4-BE49-F238E27FC236}">
                <a16:creationId xmlns:a16="http://schemas.microsoft.com/office/drawing/2014/main" id="{94FF2EC3-A246-5D44-93D9-FC7C9FC16A52}"/>
              </a:ext>
            </a:extLst>
          </p:cNvPr>
          <p:cNvPicPr>
            <a:picLocks noChangeAspect="1"/>
          </p:cNvPicPr>
          <p:nvPr/>
        </p:nvPicPr>
        <p:blipFill>
          <a:blip r:embed="rId6"/>
          <a:stretch>
            <a:fillRect/>
          </a:stretch>
        </p:blipFill>
        <p:spPr>
          <a:xfrm>
            <a:off x="1104966" y="4308576"/>
            <a:ext cx="1188583" cy="280235"/>
          </a:xfrm>
          <a:prstGeom prst="rect">
            <a:avLst/>
          </a:prstGeom>
        </p:spPr>
      </p:pic>
      <p:pic>
        <p:nvPicPr>
          <p:cNvPr id="7" name="Picture 6">
            <a:extLst>
              <a:ext uri="{FF2B5EF4-FFF2-40B4-BE49-F238E27FC236}">
                <a16:creationId xmlns:a16="http://schemas.microsoft.com/office/drawing/2014/main" id="{C7B75326-47D0-F84A-99F0-12F32BC5ED3A}"/>
              </a:ext>
            </a:extLst>
          </p:cNvPr>
          <p:cNvPicPr>
            <a:picLocks noChangeAspect="1"/>
          </p:cNvPicPr>
          <p:nvPr/>
        </p:nvPicPr>
        <p:blipFill>
          <a:blip r:embed="rId7"/>
          <a:stretch>
            <a:fillRect/>
          </a:stretch>
        </p:blipFill>
        <p:spPr>
          <a:xfrm>
            <a:off x="1371599" y="4724450"/>
            <a:ext cx="2273300" cy="406400"/>
          </a:xfrm>
          <a:prstGeom prst="rect">
            <a:avLst/>
          </a:prstGeom>
          <a:solidFill>
            <a:srgbClr val="FFFF00"/>
          </a:solidFill>
        </p:spPr>
      </p:pic>
      <p:pic>
        <p:nvPicPr>
          <p:cNvPr id="8" name="Picture 7">
            <a:extLst>
              <a:ext uri="{FF2B5EF4-FFF2-40B4-BE49-F238E27FC236}">
                <a16:creationId xmlns:a16="http://schemas.microsoft.com/office/drawing/2014/main" id="{298E1C1C-F12D-D14D-B536-1CE1552AFC5A}"/>
              </a:ext>
            </a:extLst>
          </p:cNvPr>
          <p:cNvPicPr>
            <a:picLocks noChangeAspect="1"/>
          </p:cNvPicPr>
          <p:nvPr/>
        </p:nvPicPr>
        <p:blipFill>
          <a:blip r:embed="rId8"/>
          <a:stretch>
            <a:fillRect/>
          </a:stretch>
        </p:blipFill>
        <p:spPr>
          <a:xfrm>
            <a:off x="1192086" y="5329073"/>
            <a:ext cx="2527301" cy="354811"/>
          </a:xfrm>
          <a:prstGeom prst="rect">
            <a:avLst/>
          </a:prstGeom>
        </p:spPr>
      </p:pic>
      <p:pic>
        <p:nvPicPr>
          <p:cNvPr id="9" name="Picture 8">
            <a:extLst>
              <a:ext uri="{FF2B5EF4-FFF2-40B4-BE49-F238E27FC236}">
                <a16:creationId xmlns:a16="http://schemas.microsoft.com/office/drawing/2014/main" id="{6C9AC817-6AD4-D64B-AD9D-83F96D42B298}"/>
              </a:ext>
            </a:extLst>
          </p:cNvPr>
          <p:cNvPicPr>
            <a:picLocks noChangeAspect="1"/>
          </p:cNvPicPr>
          <p:nvPr/>
        </p:nvPicPr>
        <p:blipFill>
          <a:blip r:embed="rId9"/>
          <a:stretch>
            <a:fillRect/>
          </a:stretch>
        </p:blipFill>
        <p:spPr>
          <a:xfrm>
            <a:off x="5505450" y="2156286"/>
            <a:ext cx="2095500" cy="408690"/>
          </a:xfrm>
          <a:prstGeom prst="rect">
            <a:avLst/>
          </a:prstGeom>
          <a:solidFill>
            <a:srgbClr val="51FF56"/>
          </a:solidFill>
        </p:spPr>
      </p:pic>
      <p:pic>
        <p:nvPicPr>
          <p:cNvPr id="11" name="Picture 10">
            <a:extLst>
              <a:ext uri="{FF2B5EF4-FFF2-40B4-BE49-F238E27FC236}">
                <a16:creationId xmlns:a16="http://schemas.microsoft.com/office/drawing/2014/main" id="{DA68BD76-53DF-E04F-9860-59C955ED9E09}"/>
              </a:ext>
            </a:extLst>
          </p:cNvPr>
          <p:cNvPicPr>
            <a:picLocks noChangeAspect="1"/>
          </p:cNvPicPr>
          <p:nvPr/>
        </p:nvPicPr>
        <p:blipFill>
          <a:blip r:embed="rId10"/>
          <a:stretch>
            <a:fillRect/>
          </a:stretch>
        </p:blipFill>
        <p:spPr>
          <a:xfrm>
            <a:off x="2591300" y="4390983"/>
            <a:ext cx="1206672" cy="133019"/>
          </a:xfrm>
          <a:prstGeom prst="rect">
            <a:avLst/>
          </a:prstGeom>
        </p:spPr>
      </p:pic>
      <p:pic>
        <p:nvPicPr>
          <p:cNvPr id="3" name="Picture 2">
            <a:extLst>
              <a:ext uri="{FF2B5EF4-FFF2-40B4-BE49-F238E27FC236}">
                <a16:creationId xmlns:a16="http://schemas.microsoft.com/office/drawing/2014/main" id="{939E16F1-C80C-7042-8016-8397F19433E3}"/>
              </a:ext>
            </a:extLst>
          </p:cNvPr>
          <p:cNvPicPr>
            <a:picLocks noChangeAspect="1"/>
          </p:cNvPicPr>
          <p:nvPr/>
        </p:nvPicPr>
        <p:blipFill>
          <a:blip r:embed="rId11"/>
          <a:stretch>
            <a:fillRect/>
          </a:stretch>
        </p:blipFill>
        <p:spPr>
          <a:xfrm>
            <a:off x="1320800" y="3842878"/>
            <a:ext cx="2254250" cy="337174"/>
          </a:xfrm>
          <a:prstGeom prst="rect">
            <a:avLst/>
          </a:prstGeom>
        </p:spPr>
      </p:pic>
      <p:sp>
        <p:nvSpPr>
          <p:cNvPr id="4" name="Frame 3">
            <a:extLst>
              <a:ext uri="{FF2B5EF4-FFF2-40B4-BE49-F238E27FC236}">
                <a16:creationId xmlns:a16="http://schemas.microsoft.com/office/drawing/2014/main" id="{4B5DB7F2-C8D5-554D-B7F1-821A2ABC2480}"/>
              </a:ext>
            </a:extLst>
          </p:cNvPr>
          <p:cNvSpPr/>
          <p:nvPr/>
        </p:nvSpPr>
        <p:spPr>
          <a:xfrm>
            <a:off x="4336351" y="1645614"/>
            <a:ext cx="4267200" cy="4221787"/>
          </a:xfrm>
          <a:prstGeom prst="frame">
            <a:avLst>
              <a:gd name="adj1"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B840AAA2-E8F9-3948-9D48-5BAE24D287FC}"/>
              </a:ext>
            </a:extLst>
          </p:cNvPr>
          <p:cNvSpPr/>
          <p:nvPr/>
        </p:nvSpPr>
        <p:spPr>
          <a:xfrm>
            <a:off x="721148" y="1645614"/>
            <a:ext cx="3317452" cy="4221786"/>
          </a:xfrm>
          <a:prstGeom prst="frame">
            <a:avLst>
              <a:gd name="adj1"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C2433BFC-A99C-784F-8EE3-9DE6FEE92C7F}"/>
              </a:ext>
            </a:extLst>
          </p:cNvPr>
          <p:cNvSpPr txBox="1"/>
          <p:nvPr/>
        </p:nvSpPr>
        <p:spPr>
          <a:xfrm>
            <a:off x="814892" y="1748626"/>
            <a:ext cx="1011815" cy="307777"/>
          </a:xfrm>
          <a:prstGeom prst="rect">
            <a:avLst/>
          </a:prstGeom>
          <a:noFill/>
        </p:spPr>
        <p:txBody>
          <a:bodyPr wrap="none" rtlCol="0">
            <a:spAutoFit/>
          </a:bodyPr>
          <a:lstStyle/>
          <a:p>
            <a:r>
              <a:rPr lang="en-US" sz="1400" dirty="0" err="1">
                <a:solidFill>
                  <a:srgbClr val="0070C0"/>
                </a:solidFill>
              </a:rPr>
              <a:t>Minkowski</a:t>
            </a:r>
            <a:endParaRPr lang="en-US" sz="1400" dirty="0">
              <a:solidFill>
                <a:srgbClr val="0070C0"/>
              </a:solidFill>
            </a:endParaRPr>
          </a:p>
        </p:txBody>
      </p:sp>
      <p:sp>
        <p:nvSpPr>
          <p:cNvPr id="16" name="TextBox 15">
            <a:extLst>
              <a:ext uri="{FF2B5EF4-FFF2-40B4-BE49-F238E27FC236}">
                <a16:creationId xmlns:a16="http://schemas.microsoft.com/office/drawing/2014/main" id="{8359F54C-276B-564B-8A57-6780C18A2057}"/>
              </a:ext>
            </a:extLst>
          </p:cNvPr>
          <p:cNvSpPr txBox="1"/>
          <p:nvPr/>
        </p:nvSpPr>
        <p:spPr>
          <a:xfrm>
            <a:off x="1981199" y="1767463"/>
            <a:ext cx="1061224" cy="307777"/>
          </a:xfrm>
          <a:prstGeom prst="rect">
            <a:avLst/>
          </a:prstGeom>
          <a:noFill/>
        </p:spPr>
        <p:txBody>
          <a:bodyPr wrap="square" rtlCol="0">
            <a:spAutoFit/>
          </a:bodyPr>
          <a:lstStyle/>
          <a:p>
            <a:r>
              <a:rPr lang="en-US" sz="1400" dirty="0">
                <a:solidFill>
                  <a:srgbClr val="FF0000"/>
                </a:solidFill>
              </a:rPr>
              <a:t>Euclidean</a:t>
            </a:r>
          </a:p>
        </p:txBody>
      </p:sp>
      <p:sp>
        <p:nvSpPr>
          <p:cNvPr id="18" name="TextBox 17">
            <a:extLst>
              <a:ext uri="{FF2B5EF4-FFF2-40B4-BE49-F238E27FC236}">
                <a16:creationId xmlns:a16="http://schemas.microsoft.com/office/drawing/2014/main" id="{17AA3BE4-AF23-BC4A-9001-1057ECAC51DB}"/>
              </a:ext>
            </a:extLst>
          </p:cNvPr>
          <p:cNvSpPr txBox="1"/>
          <p:nvPr/>
        </p:nvSpPr>
        <p:spPr>
          <a:xfrm>
            <a:off x="5919803" y="6028142"/>
            <a:ext cx="2683748" cy="307777"/>
          </a:xfrm>
          <a:prstGeom prst="rect">
            <a:avLst/>
          </a:prstGeom>
          <a:noFill/>
        </p:spPr>
        <p:txBody>
          <a:bodyPr wrap="none" rtlCol="0">
            <a:spAutoFit/>
          </a:bodyPr>
          <a:lstStyle/>
          <a:p>
            <a:r>
              <a:rPr lang="en-US" sz="1400" dirty="0" err="1">
                <a:solidFill>
                  <a:srgbClr val="FF0000"/>
                </a:solidFill>
              </a:rPr>
              <a:t>Grieninger-Kharzeev-Zahed</a:t>
            </a:r>
            <a:r>
              <a:rPr lang="en-US" sz="1400" dirty="0">
                <a:solidFill>
                  <a:srgbClr val="FF0000"/>
                </a:solidFill>
              </a:rPr>
              <a:t> 23’</a:t>
            </a:r>
          </a:p>
        </p:txBody>
      </p:sp>
      <p:sp>
        <p:nvSpPr>
          <p:cNvPr id="19" name="TextBox 18">
            <a:extLst>
              <a:ext uri="{FF2B5EF4-FFF2-40B4-BE49-F238E27FC236}">
                <a16:creationId xmlns:a16="http://schemas.microsoft.com/office/drawing/2014/main" id="{BF711F65-913A-6E4B-B986-20D82760830E}"/>
              </a:ext>
            </a:extLst>
          </p:cNvPr>
          <p:cNvSpPr txBox="1"/>
          <p:nvPr/>
        </p:nvSpPr>
        <p:spPr>
          <a:xfrm>
            <a:off x="5538288" y="6311026"/>
            <a:ext cx="3065263" cy="307777"/>
          </a:xfrm>
          <a:prstGeom prst="rect">
            <a:avLst/>
          </a:prstGeom>
          <a:noFill/>
        </p:spPr>
        <p:txBody>
          <a:bodyPr wrap="none" rtlCol="0">
            <a:spAutoFit/>
          </a:bodyPr>
          <a:lstStyle/>
          <a:p>
            <a:r>
              <a:rPr lang="en-US" sz="1400" dirty="0">
                <a:solidFill>
                  <a:srgbClr val="FF0000"/>
                </a:solidFill>
              </a:rPr>
              <a:t>See also </a:t>
            </a:r>
            <a:r>
              <a:rPr lang="en-US" sz="1400" dirty="0" err="1">
                <a:solidFill>
                  <a:srgbClr val="FF0000"/>
                </a:solidFill>
              </a:rPr>
              <a:t>Lewkowycz</a:t>
            </a:r>
            <a:r>
              <a:rPr lang="en-US" sz="1400" dirty="0">
                <a:solidFill>
                  <a:srgbClr val="FF0000"/>
                </a:solidFill>
              </a:rPr>
              <a:t>-Maldacena 14’</a:t>
            </a:r>
          </a:p>
        </p:txBody>
      </p:sp>
      <p:pic>
        <p:nvPicPr>
          <p:cNvPr id="22" name="Picture 21">
            <a:extLst>
              <a:ext uri="{FF2B5EF4-FFF2-40B4-BE49-F238E27FC236}">
                <a16:creationId xmlns:a16="http://schemas.microsoft.com/office/drawing/2014/main" id="{27EEA7D9-4CB7-9949-B5E3-B3D7BE382755}"/>
              </a:ext>
            </a:extLst>
          </p:cNvPr>
          <p:cNvPicPr>
            <a:picLocks noChangeAspect="1"/>
          </p:cNvPicPr>
          <p:nvPr/>
        </p:nvPicPr>
        <p:blipFill>
          <a:blip r:embed="rId12"/>
          <a:stretch>
            <a:fillRect/>
          </a:stretch>
        </p:blipFill>
        <p:spPr>
          <a:xfrm>
            <a:off x="5105399" y="3527907"/>
            <a:ext cx="3117850" cy="457200"/>
          </a:xfrm>
          <a:prstGeom prst="rect">
            <a:avLst/>
          </a:prstGeom>
        </p:spPr>
      </p:pic>
      <p:pic>
        <p:nvPicPr>
          <p:cNvPr id="24" name="Picture 23">
            <a:extLst>
              <a:ext uri="{FF2B5EF4-FFF2-40B4-BE49-F238E27FC236}">
                <a16:creationId xmlns:a16="http://schemas.microsoft.com/office/drawing/2014/main" id="{2DF7B802-6CA1-9243-940E-C378F19845FC}"/>
              </a:ext>
            </a:extLst>
          </p:cNvPr>
          <p:cNvPicPr>
            <a:picLocks noChangeAspect="1"/>
          </p:cNvPicPr>
          <p:nvPr/>
        </p:nvPicPr>
        <p:blipFill>
          <a:blip r:embed="rId13"/>
          <a:stretch>
            <a:fillRect/>
          </a:stretch>
        </p:blipFill>
        <p:spPr>
          <a:xfrm>
            <a:off x="5069086" y="4524002"/>
            <a:ext cx="3068052" cy="419100"/>
          </a:xfrm>
          <a:prstGeom prst="rect">
            <a:avLst/>
          </a:prstGeom>
          <a:solidFill>
            <a:srgbClr val="FFFF00"/>
          </a:solidFill>
        </p:spPr>
      </p:pic>
      <p:sp>
        <p:nvSpPr>
          <p:cNvPr id="25" name="Down Arrow 24">
            <a:extLst>
              <a:ext uri="{FF2B5EF4-FFF2-40B4-BE49-F238E27FC236}">
                <a16:creationId xmlns:a16="http://schemas.microsoft.com/office/drawing/2014/main" id="{6050113C-A34B-094F-A15C-F90DFCA8D1A9}"/>
              </a:ext>
            </a:extLst>
          </p:cNvPr>
          <p:cNvSpPr/>
          <p:nvPr/>
        </p:nvSpPr>
        <p:spPr>
          <a:xfrm>
            <a:off x="7391400" y="4126549"/>
            <a:ext cx="311150" cy="282884"/>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D691F183-5578-4847-89DE-FDD70BEBC101}"/>
              </a:ext>
            </a:extLst>
          </p:cNvPr>
          <p:cNvPicPr>
            <a:picLocks noChangeAspect="1"/>
          </p:cNvPicPr>
          <p:nvPr/>
        </p:nvPicPr>
        <p:blipFill>
          <a:blip r:embed="rId14"/>
          <a:stretch>
            <a:fillRect/>
          </a:stretch>
        </p:blipFill>
        <p:spPr>
          <a:xfrm>
            <a:off x="4509538" y="4980535"/>
            <a:ext cx="1257300" cy="368300"/>
          </a:xfrm>
          <a:prstGeom prst="rect">
            <a:avLst/>
          </a:prstGeom>
        </p:spPr>
      </p:pic>
      <p:sp>
        <p:nvSpPr>
          <p:cNvPr id="30" name="Right Arrow 29">
            <a:extLst>
              <a:ext uri="{FF2B5EF4-FFF2-40B4-BE49-F238E27FC236}">
                <a16:creationId xmlns:a16="http://schemas.microsoft.com/office/drawing/2014/main" id="{536BF91E-268B-844C-8898-6068116AEAD5}"/>
              </a:ext>
            </a:extLst>
          </p:cNvPr>
          <p:cNvSpPr/>
          <p:nvPr/>
        </p:nvSpPr>
        <p:spPr>
          <a:xfrm>
            <a:off x="1826707" y="1828800"/>
            <a:ext cx="154492" cy="20352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339231C-A075-3C47-9473-E09F5E5E1A35}"/>
              </a:ext>
            </a:extLst>
          </p:cNvPr>
          <p:cNvPicPr>
            <a:picLocks noChangeAspect="1"/>
          </p:cNvPicPr>
          <p:nvPr/>
        </p:nvPicPr>
        <p:blipFill>
          <a:blip r:embed="rId15"/>
          <a:stretch>
            <a:fillRect/>
          </a:stretch>
        </p:blipFill>
        <p:spPr>
          <a:xfrm>
            <a:off x="5410200" y="2857332"/>
            <a:ext cx="2286000" cy="444500"/>
          </a:xfrm>
          <a:prstGeom prst="rect">
            <a:avLst/>
          </a:prstGeom>
          <a:solidFill>
            <a:srgbClr val="51FF56"/>
          </a:solidFill>
        </p:spPr>
      </p:pic>
    </p:spTree>
    <p:extLst>
      <p:ext uri="{BB962C8B-B14F-4D97-AF65-F5344CB8AC3E}">
        <p14:creationId xmlns:p14="http://schemas.microsoft.com/office/powerpoint/2010/main" val="466180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5367" y="921391"/>
            <a:ext cx="5257800" cy="646331"/>
          </a:xfrm>
          <a:prstGeom prst="rect">
            <a:avLst/>
          </a:prstGeom>
          <a:solidFill>
            <a:srgbClr val="CCFFCC"/>
          </a:solidFill>
        </p:spPr>
        <p:txBody>
          <a:bodyPr wrap="square" rtlCol="0">
            <a:spAutoFit/>
          </a:bodyPr>
          <a:lstStyle/>
          <a:p>
            <a:r>
              <a:rPr lang="en-US" sz="3600" dirty="0">
                <a:solidFill>
                  <a:srgbClr val="FF0000"/>
                </a:solidFill>
              </a:rPr>
              <a:t>   EE with confinement</a:t>
            </a:r>
          </a:p>
        </p:txBody>
      </p:sp>
      <p:pic>
        <p:nvPicPr>
          <p:cNvPr id="4" name="Picture 3">
            <a:extLst>
              <a:ext uri="{FF2B5EF4-FFF2-40B4-BE49-F238E27FC236}">
                <a16:creationId xmlns:a16="http://schemas.microsoft.com/office/drawing/2014/main" id="{A4E6575A-19AA-D440-B6CF-14ACB3E2E23E}"/>
              </a:ext>
            </a:extLst>
          </p:cNvPr>
          <p:cNvPicPr>
            <a:picLocks noChangeAspect="1"/>
          </p:cNvPicPr>
          <p:nvPr/>
        </p:nvPicPr>
        <p:blipFill>
          <a:blip r:embed="rId2"/>
          <a:stretch>
            <a:fillRect/>
          </a:stretch>
        </p:blipFill>
        <p:spPr>
          <a:xfrm>
            <a:off x="1295400" y="2286000"/>
            <a:ext cx="2743200" cy="2461846"/>
          </a:xfrm>
          <a:prstGeom prst="rect">
            <a:avLst/>
          </a:prstGeom>
        </p:spPr>
      </p:pic>
      <p:pic>
        <p:nvPicPr>
          <p:cNvPr id="3" name="Picture 2">
            <a:extLst>
              <a:ext uri="{FF2B5EF4-FFF2-40B4-BE49-F238E27FC236}">
                <a16:creationId xmlns:a16="http://schemas.microsoft.com/office/drawing/2014/main" id="{5EC534E9-C666-804F-B0D8-2BF5E422BEBE}"/>
              </a:ext>
            </a:extLst>
          </p:cNvPr>
          <p:cNvPicPr>
            <a:picLocks noChangeAspect="1"/>
          </p:cNvPicPr>
          <p:nvPr/>
        </p:nvPicPr>
        <p:blipFill>
          <a:blip r:embed="rId3"/>
          <a:stretch>
            <a:fillRect/>
          </a:stretch>
        </p:blipFill>
        <p:spPr>
          <a:xfrm>
            <a:off x="2133600" y="5449345"/>
            <a:ext cx="5021335" cy="571500"/>
          </a:xfrm>
          <a:prstGeom prst="rect">
            <a:avLst/>
          </a:prstGeom>
          <a:solidFill>
            <a:srgbClr val="51FF56"/>
          </a:solidFill>
        </p:spPr>
      </p:pic>
      <p:pic>
        <p:nvPicPr>
          <p:cNvPr id="6" name="Picture 5">
            <a:extLst>
              <a:ext uri="{FF2B5EF4-FFF2-40B4-BE49-F238E27FC236}">
                <a16:creationId xmlns:a16="http://schemas.microsoft.com/office/drawing/2014/main" id="{9F0A0BC1-17FB-4445-AB08-2FEFEC288585}"/>
              </a:ext>
            </a:extLst>
          </p:cNvPr>
          <p:cNvPicPr>
            <a:picLocks noChangeAspect="1"/>
          </p:cNvPicPr>
          <p:nvPr/>
        </p:nvPicPr>
        <p:blipFill>
          <a:blip r:embed="rId4"/>
          <a:stretch>
            <a:fillRect/>
          </a:stretch>
        </p:blipFill>
        <p:spPr>
          <a:xfrm>
            <a:off x="5029200" y="2285999"/>
            <a:ext cx="2641833" cy="2461847"/>
          </a:xfrm>
          <a:prstGeom prst="rect">
            <a:avLst/>
          </a:prstGeom>
        </p:spPr>
      </p:pic>
      <p:sp>
        <p:nvSpPr>
          <p:cNvPr id="7" name="TextBox 6">
            <a:extLst>
              <a:ext uri="{FF2B5EF4-FFF2-40B4-BE49-F238E27FC236}">
                <a16:creationId xmlns:a16="http://schemas.microsoft.com/office/drawing/2014/main" id="{6E4118AB-3076-7943-B6CB-07723815220F}"/>
              </a:ext>
            </a:extLst>
          </p:cNvPr>
          <p:cNvSpPr txBox="1"/>
          <p:nvPr/>
        </p:nvSpPr>
        <p:spPr>
          <a:xfrm>
            <a:off x="5829893" y="6324600"/>
            <a:ext cx="2650084" cy="307777"/>
          </a:xfrm>
          <a:prstGeom prst="rect">
            <a:avLst/>
          </a:prstGeom>
          <a:noFill/>
        </p:spPr>
        <p:txBody>
          <a:bodyPr wrap="none" rtlCol="0">
            <a:spAutoFit/>
          </a:bodyPr>
          <a:lstStyle/>
          <a:p>
            <a:r>
              <a:rPr lang="en-US" sz="1400" dirty="0" err="1">
                <a:solidFill>
                  <a:srgbClr val="FF0000"/>
                </a:solidFill>
              </a:rPr>
              <a:t>Grieninger-Kharzeev-Zahed</a:t>
            </a:r>
            <a:r>
              <a:rPr lang="en-US" sz="1400" dirty="0">
                <a:solidFill>
                  <a:srgbClr val="FF0000"/>
                </a:solidFill>
              </a:rPr>
              <a:t> 23</a:t>
            </a:r>
          </a:p>
        </p:txBody>
      </p:sp>
    </p:spTree>
    <p:extLst>
      <p:ext uri="{BB962C8B-B14F-4D97-AF65-F5344CB8AC3E}">
        <p14:creationId xmlns:p14="http://schemas.microsoft.com/office/powerpoint/2010/main" val="3319054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21391"/>
            <a:ext cx="8229600" cy="646331"/>
          </a:xfrm>
          <a:prstGeom prst="rect">
            <a:avLst/>
          </a:prstGeom>
          <a:solidFill>
            <a:srgbClr val="CCFFCC"/>
          </a:solidFill>
        </p:spPr>
        <p:txBody>
          <a:bodyPr wrap="square" rtlCol="0">
            <a:spAutoFit/>
          </a:bodyPr>
          <a:lstStyle/>
          <a:p>
            <a:r>
              <a:rPr lang="en-US" sz="3600" dirty="0">
                <a:solidFill>
                  <a:srgbClr val="FF0000"/>
                </a:solidFill>
              </a:rPr>
              <a:t>   EE  in Lund model and KNO scaling</a:t>
            </a:r>
          </a:p>
        </p:txBody>
      </p:sp>
      <p:sp>
        <p:nvSpPr>
          <p:cNvPr id="7" name="TextBox 6">
            <a:extLst>
              <a:ext uri="{FF2B5EF4-FFF2-40B4-BE49-F238E27FC236}">
                <a16:creationId xmlns:a16="http://schemas.microsoft.com/office/drawing/2014/main" id="{6E4118AB-3076-7943-B6CB-07723815220F}"/>
              </a:ext>
            </a:extLst>
          </p:cNvPr>
          <p:cNvSpPr txBox="1"/>
          <p:nvPr/>
        </p:nvSpPr>
        <p:spPr>
          <a:xfrm>
            <a:off x="369953" y="4133850"/>
            <a:ext cx="2650084" cy="307777"/>
          </a:xfrm>
          <a:prstGeom prst="rect">
            <a:avLst/>
          </a:prstGeom>
          <a:noFill/>
        </p:spPr>
        <p:txBody>
          <a:bodyPr wrap="none" rtlCol="0">
            <a:spAutoFit/>
          </a:bodyPr>
          <a:lstStyle/>
          <a:p>
            <a:r>
              <a:rPr lang="en-US" sz="1400" dirty="0" err="1">
                <a:solidFill>
                  <a:srgbClr val="FF0000"/>
                </a:solidFill>
              </a:rPr>
              <a:t>Grieninger-Kharzeev-Zahed</a:t>
            </a:r>
            <a:r>
              <a:rPr lang="en-US" sz="1400" dirty="0">
                <a:solidFill>
                  <a:srgbClr val="FF0000"/>
                </a:solidFill>
              </a:rPr>
              <a:t> 23</a:t>
            </a:r>
          </a:p>
        </p:txBody>
      </p:sp>
      <p:pic>
        <p:nvPicPr>
          <p:cNvPr id="10" name="Picture 9">
            <a:extLst>
              <a:ext uri="{FF2B5EF4-FFF2-40B4-BE49-F238E27FC236}">
                <a16:creationId xmlns:a16="http://schemas.microsoft.com/office/drawing/2014/main" id="{0E004704-6274-684D-A8A9-DFA4C5112A1B}"/>
              </a:ext>
            </a:extLst>
          </p:cNvPr>
          <p:cNvPicPr>
            <a:picLocks noChangeAspect="1"/>
          </p:cNvPicPr>
          <p:nvPr/>
        </p:nvPicPr>
        <p:blipFill>
          <a:blip r:embed="rId2"/>
          <a:stretch>
            <a:fillRect/>
          </a:stretch>
        </p:blipFill>
        <p:spPr>
          <a:xfrm>
            <a:off x="2895600" y="1920511"/>
            <a:ext cx="2819400" cy="1981200"/>
          </a:xfrm>
          <a:prstGeom prst="rect">
            <a:avLst/>
          </a:prstGeom>
        </p:spPr>
      </p:pic>
      <p:sp>
        <p:nvSpPr>
          <p:cNvPr id="11" name="TextBox 10">
            <a:extLst>
              <a:ext uri="{FF2B5EF4-FFF2-40B4-BE49-F238E27FC236}">
                <a16:creationId xmlns:a16="http://schemas.microsoft.com/office/drawing/2014/main" id="{E9950D2E-EED4-704A-9F73-D9C37973E311}"/>
              </a:ext>
            </a:extLst>
          </p:cNvPr>
          <p:cNvSpPr txBox="1"/>
          <p:nvPr/>
        </p:nvSpPr>
        <p:spPr>
          <a:xfrm>
            <a:off x="2872496" y="3465395"/>
            <a:ext cx="1103187" cy="307777"/>
          </a:xfrm>
          <a:prstGeom prst="rect">
            <a:avLst/>
          </a:prstGeom>
          <a:noFill/>
        </p:spPr>
        <p:txBody>
          <a:bodyPr wrap="none" rtlCol="0">
            <a:spAutoFit/>
          </a:bodyPr>
          <a:lstStyle/>
          <a:p>
            <a:r>
              <a:rPr lang="en-US" sz="1400" dirty="0" err="1">
                <a:solidFill>
                  <a:srgbClr val="FF0000"/>
                </a:solidFill>
              </a:rPr>
              <a:t>Lonblad</a:t>
            </a:r>
            <a:r>
              <a:rPr lang="en-US" sz="1400" dirty="0">
                <a:solidFill>
                  <a:srgbClr val="FF0000"/>
                </a:solidFill>
              </a:rPr>
              <a:t> 17’</a:t>
            </a:r>
          </a:p>
        </p:txBody>
      </p:sp>
      <p:pic>
        <p:nvPicPr>
          <p:cNvPr id="12" name="Picture 11">
            <a:extLst>
              <a:ext uri="{FF2B5EF4-FFF2-40B4-BE49-F238E27FC236}">
                <a16:creationId xmlns:a16="http://schemas.microsoft.com/office/drawing/2014/main" id="{10782C3E-406C-7D44-8B32-C9CF614E15DD}"/>
              </a:ext>
            </a:extLst>
          </p:cNvPr>
          <p:cNvPicPr>
            <a:picLocks noChangeAspect="1"/>
          </p:cNvPicPr>
          <p:nvPr/>
        </p:nvPicPr>
        <p:blipFill>
          <a:blip r:embed="rId3"/>
          <a:stretch>
            <a:fillRect/>
          </a:stretch>
        </p:blipFill>
        <p:spPr>
          <a:xfrm>
            <a:off x="3048000" y="4133850"/>
            <a:ext cx="2654300" cy="241300"/>
          </a:xfrm>
          <a:prstGeom prst="rect">
            <a:avLst/>
          </a:prstGeom>
        </p:spPr>
      </p:pic>
      <p:pic>
        <p:nvPicPr>
          <p:cNvPr id="14" name="Picture 13">
            <a:extLst>
              <a:ext uri="{FF2B5EF4-FFF2-40B4-BE49-F238E27FC236}">
                <a16:creationId xmlns:a16="http://schemas.microsoft.com/office/drawing/2014/main" id="{8583783E-84B2-0E49-BDEB-10EE835E10EC}"/>
              </a:ext>
            </a:extLst>
          </p:cNvPr>
          <p:cNvPicPr>
            <a:picLocks noChangeAspect="1"/>
          </p:cNvPicPr>
          <p:nvPr/>
        </p:nvPicPr>
        <p:blipFill>
          <a:blip r:embed="rId4"/>
          <a:stretch>
            <a:fillRect/>
          </a:stretch>
        </p:blipFill>
        <p:spPr>
          <a:xfrm>
            <a:off x="3697681" y="4565650"/>
            <a:ext cx="1104900" cy="419100"/>
          </a:xfrm>
          <a:prstGeom prst="rect">
            <a:avLst/>
          </a:prstGeom>
        </p:spPr>
      </p:pic>
      <p:pic>
        <p:nvPicPr>
          <p:cNvPr id="15" name="Picture 14">
            <a:extLst>
              <a:ext uri="{FF2B5EF4-FFF2-40B4-BE49-F238E27FC236}">
                <a16:creationId xmlns:a16="http://schemas.microsoft.com/office/drawing/2014/main" id="{42498665-42A8-9544-9B85-5C7ABF0F5877}"/>
              </a:ext>
            </a:extLst>
          </p:cNvPr>
          <p:cNvPicPr>
            <a:picLocks noChangeAspect="1"/>
          </p:cNvPicPr>
          <p:nvPr/>
        </p:nvPicPr>
        <p:blipFill>
          <a:blip r:embed="rId5"/>
          <a:stretch>
            <a:fillRect/>
          </a:stretch>
        </p:blipFill>
        <p:spPr>
          <a:xfrm>
            <a:off x="3837381" y="5257800"/>
            <a:ext cx="825500" cy="215900"/>
          </a:xfrm>
          <a:prstGeom prst="rect">
            <a:avLst/>
          </a:prstGeom>
          <a:ln>
            <a:solidFill>
              <a:srgbClr val="FF0000"/>
            </a:solidFill>
          </a:ln>
        </p:spPr>
      </p:pic>
      <p:pic>
        <p:nvPicPr>
          <p:cNvPr id="16" name="Picture 15">
            <a:extLst>
              <a:ext uri="{FF2B5EF4-FFF2-40B4-BE49-F238E27FC236}">
                <a16:creationId xmlns:a16="http://schemas.microsoft.com/office/drawing/2014/main" id="{6A0FD83A-A851-4A45-8670-A41CC483B7D4}"/>
              </a:ext>
            </a:extLst>
          </p:cNvPr>
          <p:cNvPicPr>
            <a:picLocks noChangeAspect="1"/>
          </p:cNvPicPr>
          <p:nvPr/>
        </p:nvPicPr>
        <p:blipFill>
          <a:blip r:embed="rId6"/>
          <a:stretch>
            <a:fillRect/>
          </a:stretch>
        </p:blipFill>
        <p:spPr>
          <a:xfrm>
            <a:off x="3244850" y="5764930"/>
            <a:ext cx="2120900" cy="381000"/>
          </a:xfrm>
          <a:prstGeom prst="rect">
            <a:avLst/>
          </a:prstGeom>
          <a:solidFill>
            <a:srgbClr val="51FF56"/>
          </a:solidFill>
        </p:spPr>
      </p:pic>
      <p:sp>
        <p:nvSpPr>
          <p:cNvPr id="3" name="TextBox 2">
            <a:extLst>
              <a:ext uri="{FF2B5EF4-FFF2-40B4-BE49-F238E27FC236}">
                <a16:creationId xmlns:a16="http://schemas.microsoft.com/office/drawing/2014/main" id="{0A0A5DD7-EA84-EB4A-AF67-B99F018EDA16}"/>
              </a:ext>
            </a:extLst>
          </p:cNvPr>
          <p:cNvSpPr txBox="1"/>
          <p:nvPr/>
        </p:nvSpPr>
        <p:spPr>
          <a:xfrm>
            <a:off x="5029200" y="5190174"/>
            <a:ext cx="2454518" cy="369332"/>
          </a:xfrm>
          <a:prstGeom prst="rect">
            <a:avLst/>
          </a:prstGeom>
          <a:solidFill>
            <a:srgbClr val="FFFF00"/>
          </a:solidFill>
        </p:spPr>
        <p:txBody>
          <a:bodyPr wrap="none" rtlCol="0">
            <a:spAutoFit/>
          </a:bodyPr>
          <a:lstStyle/>
          <a:p>
            <a:r>
              <a:rPr lang="en-US" dirty="0">
                <a:solidFill>
                  <a:srgbClr val="FF0000"/>
                </a:solidFill>
              </a:rPr>
              <a:t>KNO and thermal-like!</a:t>
            </a:r>
          </a:p>
        </p:txBody>
      </p:sp>
      <p:sp>
        <p:nvSpPr>
          <p:cNvPr id="5" name="TextBox 4">
            <a:extLst>
              <a:ext uri="{FF2B5EF4-FFF2-40B4-BE49-F238E27FC236}">
                <a16:creationId xmlns:a16="http://schemas.microsoft.com/office/drawing/2014/main" id="{6002A762-DA5E-1C45-BC4B-FAC00B7B7B31}"/>
              </a:ext>
            </a:extLst>
          </p:cNvPr>
          <p:cNvSpPr txBox="1"/>
          <p:nvPr/>
        </p:nvSpPr>
        <p:spPr>
          <a:xfrm>
            <a:off x="4999839" y="6283271"/>
            <a:ext cx="3587842" cy="307777"/>
          </a:xfrm>
          <a:prstGeom prst="rect">
            <a:avLst/>
          </a:prstGeom>
          <a:noFill/>
        </p:spPr>
        <p:txBody>
          <a:bodyPr wrap="none" rtlCol="0">
            <a:spAutoFit/>
          </a:bodyPr>
          <a:lstStyle/>
          <a:p>
            <a:r>
              <a:rPr lang="en-US" sz="1400" dirty="0">
                <a:solidFill>
                  <a:srgbClr val="FF0000"/>
                </a:solidFill>
              </a:rPr>
              <a:t>Expected from KNO : Liu-Nowak-</a:t>
            </a:r>
            <a:r>
              <a:rPr lang="en-US" sz="1400" dirty="0" err="1">
                <a:solidFill>
                  <a:srgbClr val="FF0000"/>
                </a:solidFill>
              </a:rPr>
              <a:t>Zahed</a:t>
            </a:r>
            <a:r>
              <a:rPr lang="en-US" sz="1400" dirty="0">
                <a:solidFill>
                  <a:srgbClr val="FF0000"/>
                </a:solidFill>
              </a:rPr>
              <a:t> 23</a:t>
            </a:r>
          </a:p>
        </p:txBody>
      </p:sp>
    </p:spTree>
    <p:extLst>
      <p:ext uri="{BB962C8B-B14F-4D97-AF65-F5344CB8AC3E}">
        <p14:creationId xmlns:p14="http://schemas.microsoft.com/office/powerpoint/2010/main" val="725080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92053"/>
            <a:ext cx="7086600" cy="646331"/>
          </a:xfrm>
          <a:prstGeom prst="rect">
            <a:avLst/>
          </a:prstGeom>
          <a:solidFill>
            <a:srgbClr val="CCFFCC"/>
          </a:solidFill>
        </p:spPr>
        <p:txBody>
          <a:bodyPr wrap="square" rtlCol="0">
            <a:spAutoFit/>
          </a:bodyPr>
          <a:lstStyle/>
          <a:p>
            <a:r>
              <a:rPr lang="en-US" sz="3600" dirty="0">
                <a:solidFill>
                  <a:srgbClr val="FF0000"/>
                </a:solidFill>
              </a:rPr>
              <a:t>   Time-dependent pair creation</a:t>
            </a:r>
          </a:p>
        </p:txBody>
      </p:sp>
      <p:cxnSp>
        <p:nvCxnSpPr>
          <p:cNvPr id="19" name="Straight Connector 18">
            <a:extLst>
              <a:ext uri="{FF2B5EF4-FFF2-40B4-BE49-F238E27FC236}">
                <a16:creationId xmlns:a16="http://schemas.microsoft.com/office/drawing/2014/main" id="{0B4ED33E-AD18-9648-8C57-8F4997ECAA8D}"/>
              </a:ext>
            </a:extLst>
          </p:cNvPr>
          <p:cNvCxnSpPr>
            <a:cxnSpLocks/>
          </p:cNvCxnSpPr>
          <p:nvPr/>
        </p:nvCxnSpPr>
        <p:spPr>
          <a:xfrm>
            <a:off x="2129639" y="2718201"/>
            <a:ext cx="14681" cy="269199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57B0864-BCF2-7A4A-B9D9-215B47C1AC9E}"/>
              </a:ext>
            </a:extLst>
          </p:cNvPr>
          <p:cNvCxnSpPr/>
          <p:nvPr/>
        </p:nvCxnSpPr>
        <p:spPr>
          <a:xfrm>
            <a:off x="838200" y="4038600"/>
            <a:ext cx="27432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89C7907-491E-BB40-8542-DBAAE8B20A55}"/>
              </a:ext>
            </a:extLst>
          </p:cNvPr>
          <p:cNvCxnSpPr>
            <a:cxnSpLocks/>
          </p:cNvCxnSpPr>
          <p:nvPr/>
        </p:nvCxnSpPr>
        <p:spPr>
          <a:xfrm flipH="1">
            <a:off x="2159001" y="3077536"/>
            <a:ext cx="869425" cy="930305"/>
          </a:xfrm>
          <a:prstGeom prst="line">
            <a:avLst/>
          </a:prstGeom>
          <a:ln>
            <a:solidFill>
              <a:srgbClr val="00B0F0"/>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50704F3-BF89-3E41-8DAF-28E2557778BE}"/>
              </a:ext>
            </a:extLst>
          </p:cNvPr>
          <p:cNvCxnSpPr>
            <a:cxnSpLocks/>
          </p:cNvCxnSpPr>
          <p:nvPr/>
        </p:nvCxnSpPr>
        <p:spPr>
          <a:xfrm>
            <a:off x="1295400" y="3077536"/>
            <a:ext cx="863600" cy="926810"/>
          </a:xfrm>
          <a:prstGeom prst="line">
            <a:avLst/>
          </a:prstGeom>
          <a:ln>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42" name="Freeform 41">
            <a:extLst>
              <a:ext uri="{FF2B5EF4-FFF2-40B4-BE49-F238E27FC236}">
                <a16:creationId xmlns:a16="http://schemas.microsoft.com/office/drawing/2014/main" id="{34165E09-1813-4241-A232-6EDAF8021C93}"/>
              </a:ext>
            </a:extLst>
          </p:cNvPr>
          <p:cNvSpPr/>
          <p:nvPr/>
        </p:nvSpPr>
        <p:spPr>
          <a:xfrm>
            <a:off x="2498961" y="3103927"/>
            <a:ext cx="529465" cy="964734"/>
          </a:xfrm>
          <a:custGeom>
            <a:avLst/>
            <a:gdLst>
              <a:gd name="connsiteX0" fmla="*/ 529465 w 529465"/>
              <a:gd name="connsiteY0" fmla="*/ 0 h 964734"/>
              <a:gd name="connsiteX1" fmla="*/ 529465 w 529465"/>
              <a:gd name="connsiteY1" fmla="*/ 0 h 964734"/>
              <a:gd name="connsiteX2" fmla="*/ 479131 w 529465"/>
              <a:gd name="connsiteY2" fmla="*/ 58723 h 964734"/>
              <a:gd name="connsiteX3" fmla="*/ 453964 w 529465"/>
              <a:gd name="connsiteY3" fmla="*/ 75501 h 964734"/>
              <a:gd name="connsiteX4" fmla="*/ 403630 w 529465"/>
              <a:gd name="connsiteY4" fmla="*/ 117445 h 964734"/>
              <a:gd name="connsiteX5" fmla="*/ 386852 w 529465"/>
              <a:gd name="connsiteY5" fmla="*/ 142612 h 964734"/>
              <a:gd name="connsiteX6" fmla="*/ 336518 w 529465"/>
              <a:gd name="connsiteY6" fmla="*/ 192946 h 964734"/>
              <a:gd name="connsiteX7" fmla="*/ 294573 w 529465"/>
              <a:gd name="connsiteY7" fmla="*/ 234891 h 964734"/>
              <a:gd name="connsiteX8" fmla="*/ 252628 w 529465"/>
              <a:gd name="connsiteY8" fmla="*/ 285225 h 964734"/>
              <a:gd name="connsiteX9" fmla="*/ 235850 w 529465"/>
              <a:gd name="connsiteY9" fmla="*/ 310392 h 964734"/>
              <a:gd name="connsiteX10" fmla="*/ 185516 w 529465"/>
              <a:gd name="connsiteY10" fmla="*/ 360726 h 964734"/>
              <a:gd name="connsiteX11" fmla="*/ 143571 w 529465"/>
              <a:gd name="connsiteY11" fmla="*/ 411060 h 964734"/>
              <a:gd name="connsiteX12" fmla="*/ 126793 w 529465"/>
              <a:gd name="connsiteY12" fmla="*/ 436227 h 964734"/>
              <a:gd name="connsiteX13" fmla="*/ 101626 w 529465"/>
              <a:gd name="connsiteY13" fmla="*/ 461394 h 964734"/>
              <a:gd name="connsiteX14" fmla="*/ 59681 w 529465"/>
              <a:gd name="connsiteY14" fmla="*/ 536895 h 964734"/>
              <a:gd name="connsiteX15" fmla="*/ 42903 w 529465"/>
              <a:gd name="connsiteY15" fmla="*/ 562062 h 964734"/>
              <a:gd name="connsiteX16" fmla="*/ 26125 w 529465"/>
              <a:gd name="connsiteY16" fmla="*/ 612396 h 964734"/>
              <a:gd name="connsiteX17" fmla="*/ 17736 w 529465"/>
              <a:gd name="connsiteY17" fmla="*/ 637563 h 964734"/>
              <a:gd name="connsiteX18" fmla="*/ 958 w 529465"/>
              <a:gd name="connsiteY18" fmla="*/ 738231 h 964734"/>
              <a:gd name="connsiteX19" fmla="*/ 958 w 529465"/>
              <a:gd name="connsiteY19" fmla="*/ 964734 h 964734"/>
              <a:gd name="connsiteX20" fmla="*/ 958 w 529465"/>
              <a:gd name="connsiteY20" fmla="*/ 964734 h 964734"/>
              <a:gd name="connsiteX21" fmla="*/ 17736 w 529465"/>
              <a:gd name="connsiteY21" fmla="*/ 931178 h 96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465" h="964734">
                <a:moveTo>
                  <a:pt x="529465" y="0"/>
                </a:moveTo>
                <a:lnTo>
                  <a:pt x="529465" y="0"/>
                </a:lnTo>
                <a:cubicBezTo>
                  <a:pt x="512687" y="19574"/>
                  <a:pt x="497361" y="40493"/>
                  <a:pt x="479131" y="58723"/>
                </a:cubicBezTo>
                <a:cubicBezTo>
                  <a:pt x="472002" y="65852"/>
                  <a:pt x="461710" y="69047"/>
                  <a:pt x="453964" y="75501"/>
                </a:cubicBezTo>
                <a:cubicBezTo>
                  <a:pt x="389371" y="129327"/>
                  <a:pt x="466115" y="75788"/>
                  <a:pt x="403630" y="117445"/>
                </a:cubicBezTo>
                <a:cubicBezTo>
                  <a:pt x="398037" y="125834"/>
                  <a:pt x="393550" y="135076"/>
                  <a:pt x="386852" y="142612"/>
                </a:cubicBezTo>
                <a:cubicBezTo>
                  <a:pt x="371088" y="160346"/>
                  <a:pt x="349680" y="173203"/>
                  <a:pt x="336518" y="192946"/>
                </a:cubicBezTo>
                <a:cubicBezTo>
                  <a:pt x="314147" y="226502"/>
                  <a:pt x="328129" y="212520"/>
                  <a:pt x="294573" y="234891"/>
                </a:cubicBezTo>
                <a:cubicBezTo>
                  <a:pt x="252916" y="297376"/>
                  <a:pt x="306455" y="220632"/>
                  <a:pt x="252628" y="285225"/>
                </a:cubicBezTo>
                <a:cubicBezTo>
                  <a:pt x="246173" y="292970"/>
                  <a:pt x="242548" y="302856"/>
                  <a:pt x="235850" y="310392"/>
                </a:cubicBezTo>
                <a:cubicBezTo>
                  <a:pt x="220086" y="328126"/>
                  <a:pt x="198678" y="340983"/>
                  <a:pt x="185516" y="360726"/>
                </a:cubicBezTo>
                <a:cubicBezTo>
                  <a:pt x="143859" y="423211"/>
                  <a:pt x="197398" y="346467"/>
                  <a:pt x="143571" y="411060"/>
                </a:cubicBezTo>
                <a:cubicBezTo>
                  <a:pt x="137116" y="418805"/>
                  <a:pt x="133248" y="428482"/>
                  <a:pt x="126793" y="436227"/>
                </a:cubicBezTo>
                <a:cubicBezTo>
                  <a:pt x="119198" y="445341"/>
                  <a:pt x="108910" y="452029"/>
                  <a:pt x="101626" y="461394"/>
                </a:cubicBezTo>
                <a:cubicBezTo>
                  <a:pt x="27564" y="556616"/>
                  <a:pt x="90059" y="476140"/>
                  <a:pt x="59681" y="536895"/>
                </a:cubicBezTo>
                <a:cubicBezTo>
                  <a:pt x="55172" y="545913"/>
                  <a:pt x="46998" y="552849"/>
                  <a:pt x="42903" y="562062"/>
                </a:cubicBezTo>
                <a:cubicBezTo>
                  <a:pt x="35720" y="578223"/>
                  <a:pt x="31718" y="595618"/>
                  <a:pt x="26125" y="612396"/>
                </a:cubicBezTo>
                <a:cubicBezTo>
                  <a:pt x="23329" y="620785"/>
                  <a:pt x="19881" y="628984"/>
                  <a:pt x="17736" y="637563"/>
                </a:cubicBezTo>
                <a:cubicBezTo>
                  <a:pt x="8253" y="675496"/>
                  <a:pt x="2225" y="693887"/>
                  <a:pt x="958" y="738231"/>
                </a:cubicBezTo>
                <a:cubicBezTo>
                  <a:pt x="-1198" y="813701"/>
                  <a:pt x="958" y="889233"/>
                  <a:pt x="958" y="964734"/>
                </a:cubicBezTo>
                <a:lnTo>
                  <a:pt x="958" y="964734"/>
                </a:lnTo>
                <a:lnTo>
                  <a:pt x="17736" y="931178"/>
                </a:ln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E0269F4D-011B-3444-946C-DD4E0F7BE1DB}"/>
              </a:ext>
            </a:extLst>
          </p:cNvPr>
          <p:cNvSpPr/>
          <p:nvPr/>
        </p:nvSpPr>
        <p:spPr>
          <a:xfrm rot="20777515" flipH="1">
            <a:off x="1412885" y="3069018"/>
            <a:ext cx="357851" cy="1034551"/>
          </a:xfrm>
          <a:custGeom>
            <a:avLst/>
            <a:gdLst>
              <a:gd name="connsiteX0" fmla="*/ 529465 w 529465"/>
              <a:gd name="connsiteY0" fmla="*/ 0 h 964734"/>
              <a:gd name="connsiteX1" fmla="*/ 529465 w 529465"/>
              <a:gd name="connsiteY1" fmla="*/ 0 h 964734"/>
              <a:gd name="connsiteX2" fmla="*/ 479131 w 529465"/>
              <a:gd name="connsiteY2" fmla="*/ 58723 h 964734"/>
              <a:gd name="connsiteX3" fmla="*/ 453964 w 529465"/>
              <a:gd name="connsiteY3" fmla="*/ 75501 h 964734"/>
              <a:gd name="connsiteX4" fmla="*/ 403630 w 529465"/>
              <a:gd name="connsiteY4" fmla="*/ 117445 h 964734"/>
              <a:gd name="connsiteX5" fmla="*/ 386852 w 529465"/>
              <a:gd name="connsiteY5" fmla="*/ 142612 h 964734"/>
              <a:gd name="connsiteX6" fmla="*/ 336518 w 529465"/>
              <a:gd name="connsiteY6" fmla="*/ 192946 h 964734"/>
              <a:gd name="connsiteX7" fmla="*/ 294573 w 529465"/>
              <a:gd name="connsiteY7" fmla="*/ 234891 h 964734"/>
              <a:gd name="connsiteX8" fmla="*/ 252628 w 529465"/>
              <a:gd name="connsiteY8" fmla="*/ 285225 h 964734"/>
              <a:gd name="connsiteX9" fmla="*/ 235850 w 529465"/>
              <a:gd name="connsiteY9" fmla="*/ 310392 h 964734"/>
              <a:gd name="connsiteX10" fmla="*/ 185516 w 529465"/>
              <a:gd name="connsiteY10" fmla="*/ 360726 h 964734"/>
              <a:gd name="connsiteX11" fmla="*/ 143571 w 529465"/>
              <a:gd name="connsiteY11" fmla="*/ 411060 h 964734"/>
              <a:gd name="connsiteX12" fmla="*/ 126793 w 529465"/>
              <a:gd name="connsiteY12" fmla="*/ 436227 h 964734"/>
              <a:gd name="connsiteX13" fmla="*/ 101626 w 529465"/>
              <a:gd name="connsiteY13" fmla="*/ 461394 h 964734"/>
              <a:gd name="connsiteX14" fmla="*/ 59681 w 529465"/>
              <a:gd name="connsiteY14" fmla="*/ 536895 h 964734"/>
              <a:gd name="connsiteX15" fmla="*/ 42903 w 529465"/>
              <a:gd name="connsiteY15" fmla="*/ 562062 h 964734"/>
              <a:gd name="connsiteX16" fmla="*/ 26125 w 529465"/>
              <a:gd name="connsiteY16" fmla="*/ 612396 h 964734"/>
              <a:gd name="connsiteX17" fmla="*/ 17736 w 529465"/>
              <a:gd name="connsiteY17" fmla="*/ 637563 h 964734"/>
              <a:gd name="connsiteX18" fmla="*/ 958 w 529465"/>
              <a:gd name="connsiteY18" fmla="*/ 738231 h 964734"/>
              <a:gd name="connsiteX19" fmla="*/ 958 w 529465"/>
              <a:gd name="connsiteY19" fmla="*/ 964734 h 964734"/>
              <a:gd name="connsiteX20" fmla="*/ 958 w 529465"/>
              <a:gd name="connsiteY20" fmla="*/ 964734 h 964734"/>
              <a:gd name="connsiteX21" fmla="*/ 17736 w 529465"/>
              <a:gd name="connsiteY21" fmla="*/ 931178 h 96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465" h="964734">
                <a:moveTo>
                  <a:pt x="529465" y="0"/>
                </a:moveTo>
                <a:lnTo>
                  <a:pt x="529465" y="0"/>
                </a:lnTo>
                <a:cubicBezTo>
                  <a:pt x="512687" y="19574"/>
                  <a:pt x="497361" y="40493"/>
                  <a:pt x="479131" y="58723"/>
                </a:cubicBezTo>
                <a:cubicBezTo>
                  <a:pt x="472002" y="65852"/>
                  <a:pt x="461710" y="69047"/>
                  <a:pt x="453964" y="75501"/>
                </a:cubicBezTo>
                <a:cubicBezTo>
                  <a:pt x="389371" y="129327"/>
                  <a:pt x="466115" y="75788"/>
                  <a:pt x="403630" y="117445"/>
                </a:cubicBezTo>
                <a:cubicBezTo>
                  <a:pt x="398037" y="125834"/>
                  <a:pt x="393550" y="135076"/>
                  <a:pt x="386852" y="142612"/>
                </a:cubicBezTo>
                <a:cubicBezTo>
                  <a:pt x="371088" y="160346"/>
                  <a:pt x="349680" y="173203"/>
                  <a:pt x="336518" y="192946"/>
                </a:cubicBezTo>
                <a:cubicBezTo>
                  <a:pt x="314147" y="226502"/>
                  <a:pt x="328129" y="212520"/>
                  <a:pt x="294573" y="234891"/>
                </a:cubicBezTo>
                <a:cubicBezTo>
                  <a:pt x="252916" y="297376"/>
                  <a:pt x="306455" y="220632"/>
                  <a:pt x="252628" y="285225"/>
                </a:cubicBezTo>
                <a:cubicBezTo>
                  <a:pt x="246173" y="292970"/>
                  <a:pt x="242548" y="302856"/>
                  <a:pt x="235850" y="310392"/>
                </a:cubicBezTo>
                <a:cubicBezTo>
                  <a:pt x="220086" y="328126"/>
                  <a:pt x="198678" y="340983"/>
                  <a:pt x="185516" y="360726"/>
                </a:cubicBezTo>
                <a:cubicBezTo>
                  <a:pt x="143859" y="423211"/>
                  <a:pt x="197398" y="346467"/>
                  <a:pt x="143571" y="411060"/>
                </a:cubicBezTo>
                <a:cubicBezTo>
                  <a:pt x="137116" y="418805"/>
                  <a:pt x="133248" y="428482"/>
                  <a:pt x="126793" y="436227"/>
                </a:cubicBezTo>
                <a:cubicBezTo>
                  <a:pt x="119198" y="445341"/>
                  <a:pt x="108910" y="452029"/>
                  <a:pt x="101626" y="461394"/>
                </a:cubicBezTo>
                <a:cubicBezTo>
                  <a:pt x="27564" y="556616"/>
                  <a:pt x="90059" y="476140"/>
                  <a:pt x="59681" y="536895"/>
                </a:cubicBezTo>
                <a:cubicBezTo>
                  <a:pt x="55172" y="545913"/>
                  <a:pt x="46998" y="552849"/>
                  <a:pt x="42903" y="562062"/>
                </a:cubicBezTo>
                <a:cubicBezTo>
                  <a:pt x="35720" y="578223"/>
                  <a:pt x="31718" y="595618"/>
                  <a:pt x="26125" y="612396"/>
                </a:cubicBezTo>
                <a:cubicBezTo>
                  <a:pt x="23329" y="620785"/>
                  <a:pt x="19881" y="628984"/>
                  <a:pt x="17736" y="637563"/>
                </a:cubicBezTo>
                <a:cubicBezTo>
                  <a:pt x="8253" y="675496"/>
                  <a:pt x="2225" y="693887"/>
                  <a:pt x="958" y="738231"/>
                </a:cubicBezTo>
                <a:cubicBezTo>
                  <a:pt x="-1198" y="813701"/>
                  <a:pt x="958" y="889233"/>
                  <a:pt x="958" y="964734"/>
                </a:cubicBezTo>
                <a:lnTo>
                  <a:pt x="958" y="964734"/>
                </a:lnTo>
                <a:lnTo>
                  <a:pt x="17736" y="931178"/>
                </a:ln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Chord 49">
            <a:extLst>
              <a:ext uri="{FF2B5EF4-FFF2-40B4-BE49-F238E27FC236}">
                <a16:creationId xmlns:a16="http://schemas.microsoft.com/office/drawing/2014/main" id="{6D22EC8F-AD68-DD42-BB7F-3DDE43F71892}"/>
              </a:ext>
            </a:extLst>
          </p:cNvPr>
          <p:cNvSpPr/>
          <p:nvPr/>
        </p:nvSpPr>
        <p:spPr>
          <a:xfrm>
            <a:off x="1891950" y="3686344"/>
            <a:ext cx="610740" cy="704512"/>
          </a:xfrm>
          <a:prstGeom prst="chord">
            <a:avLst>
              <a:gd name="adj1" fmla="val 294156"/>
              <a:gd name="adj2" fmla="val 10729924"/>
            </a:avLst>
          </a:prstGeom>
          <a:solidFill>
            <a:srgbClr val="51FF56"/>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D2348583-9B68-7345-9364-31AC472D5B4E}"/>
              </a:ext>
            </a:extLst>
          </p:cNvPr>
          <p:cNvPicPr>
            <a:picLocks noChangeAspect="1"/>
          </p:cNvPicPr>
          <p:nvPr/>
        </p:nvPicPr>
        <p:blipFill>
          <a:blip r:embed="rId2"/>
          <a:stretch>
            <a:fillRect/>
          </a:stretch>
        </p:blipFill>
        <p:spPr>
          <a:xfrm>
            <a:off x="3028426" y="2718201"/>
            <a:ext cx="355600" cy="266700"/>
          </a:xfrm>
          <a:prstGeom prst="rect">
            <a:avLst/>
          </a:prstGeom>
        </p:spPr>
      </p:pic>
      <p:pic>
        <p:nvPicPr>
          <p:cNvPr id="52" name="Picture 51">
            <a:extLst>
              <a:ext uri="{FF2B5EF4-FFF2-40B4-BE49-F238E27FC236}">
                <a16:creationId xmlns:a16="http://schemas.microsoft.com/office/drawing/2014/main" id="{E6309490-E81A-9F4B-9D43-27E9FFA88490}"/>
              </a:ext>
            </a:extLst>
          </p:cNvPr>
          <p:cNvPicPr>
            <a:picLocks noChangeAspect="1"/>
          </p:cNvPicPr>
          <p:nvPr/>
        </p:nvPicPr>
        <p:blipFill>
          <a:blip r:embed="rId3"/>
          <a:stretch>
            <a:fillRect/>
          </a:stretch>
        </p:blipFill>
        <p:spPr>
          <a:xfrm>
            <a:off x="1073150" y="2820059"/>
            <a:ext cx="342900" cy="203200"/>
          </a:xfrm>
          <a:prstGeom prst="rect">
            <a:avLst/>
          </a:prstGeom>
        </p:spPr>
      </p:pic>
      <p:pic>
        <p:nvPicPr>
          <p:cNvPr id="53" name="Picture 52">
            <a:extLst>
              <a:ext uri="{FF2B5EF4-FFF2-40B4-BE49-F238E27FC236}">
                <a16:creationId xmlns:a16="http://schemas.microsoft.com/office/drawing/2014/main" id="{E0AEC322-8090-D841-B33C-8068FBF000D8}"/>
              </a:ext>
            </a:extLst>
          </p:cNvPr>
          <p:cNvPicPr>
            <a:picLocks noChangeAspect="1"/>
          </p:cNvPicPr>
          <p:nvPr/>
        </p:nvPicPr>
        <p:blipFill>
          <a:blip r:embed="rId4"/>
          <a:stretch>
            <a:fillRect/>
          </a:stretch>
        </p:blipFill>
        <p:spPr>
          <a:xfrm>
            <a:off x="3712711" y="3968750"/>
            <a:ext cx="139700" cy="139700"/>
          </a:xfrm>
          <a:prstGeom prst="rect">
            <a:avLst/>
          </a:prstGeom>
        </p:spPr>
      </p:pic>
      <p:pic>
        <p:nvPicPr>
          <p:cNvPr id="54" name="Picture 53">
            <a:extLst>
              <a:ext uri="{FF2B5EF4-FFF2-40B4-BE49-F238E27FC236}">
                <a16:creationId xmlns:a16="http://schemas.microsoft.com/office/drawing/2014/main" id="{B7B928B1-B326-DC44-B628-6CECBAF5B5E1}"/>
              </a:ext>
            </a:extLst>
          </p:cNvPr>
          <p:cNvPicPr>
            <a:picLocks noChangeAspect="1"/>
          </p:cNvPicPr>
          <p:nvPr/>
        </p:nvPicPr>
        <p:blipFill>
          <a:blip r:embed="rId5"/>
          <a:stretch>
            <a:fillRect/>
          </a:stretch>
        </p:blipFill>
        <p:spPr>
          <a:xfrm>
            <a:off x="2070100" y="2392083"/>
            <a:ext cx="101600" cy="203200"/>
          </a:xfrm>
          <a:prstGeom prst="rect">
            <a:avLst/>
          </a:prstGeom>
        </p:spPr>
      </p:pic>
      <p:pic>
        <p:nvPicPr>
          <p:cNvPr id="59" name="Picture 58">
            <a:extLst>
              <a:ext uri="{FF2B5EF4-FFF2-40B4-BE49-F238E27FC236}">
                <a16:creationId xmlns:a16="http://schemas.microsoft.com/office/drawing/2014/main" id="{DF5CF6C9-1754-D541-9ABD-06F451C10258}"/>
              </a:ext>
            </a:extLst>
          </p:cNvPr>
          <p:cNvPicPr>
            <a:picLocks noChangeAspect="1"/>
          </p:cNvPicPr>
          <p:nvPr/>
        </p:nvPicPr>
        <p:blipFill>
          <a:blip r:embed="rId6"/>
          <a:stretch>
            <a:fillRect/>
          </a:stretch>
        </p:blipFill>
        <p:spPr>
          <a:xfrm>
            <a:off x="2617844" y="3717122"/>
            <a:ext cx="215900" cy="292100"/>
          </a:xfrm>
          <a:prstGeom prst="rect">
            <a:avLst/>
          </a:prstGeom>
        </p:spPr>
      </p:pic>
      <p:pic>
        <p:nvPicPr>
          <p:cNvPr id="60" name="Picture 59">
            <a:extLst>
              <a:ext uri="{FF2B5EF4-FFF2-40B4-BE49-F238E27FC236}">
                <a16:creationId xmlns:a16="http://schemas.microsoft.com/office/drawing/2014/main" id="{9DAF44F0-ACE8-2B4F-9F28-0F30B57F94AF}"/>
              </a:ext>
            </a:extLst>
          </p:cNvPr>
          <p:cNvPicPr>
            <a:picLocks noChangeAspect="1"/>
          </p:cNvPicPr>
          <p:nvPr/>
        </p:nvPicPr>
        <p:blipFill>
          <a:blip r:embed="rId7"/>
          <a:stretch>
            <a:fillRect/>
          </a:stretch>
        </p:blipFill>
        <p:spPr>
          <a:xfrm>
            <a:off x="1506691" y="3701304"/>
            <a:ext cx="215900" cy="317500"/>
          </a:xfrm>
          <a:prstGeom prst="rect">
            <a:avLst/>
          </a:prstGeom>
        </p:spPr>
      </p:pic>
      <p:pic>
        <p:nvPicPr>
          <p:cNvPr id="62" name="Picture 61">
            <a:extLst>
              <a:ext uri="{FF2B5EF4-FFF2-40B4-BE49-F238E27FC236}">
                <a16:creationId xmlns:a16="http://schemas.microsoft.com/office/drawing/2014/main" id="{EE532E7F-3137-2244-BA2F-F1A453F0761E}"/>
              </a:ext>
            </a:extLst>
          </p:cNvPr>
          <p:cNvPicPr>
            <a:picLocks noChangeAspect="1"/>
          </p:cNvPicPr>
          <p:nvPr/>
        </p:nvPicPr>
        <p:blipFill>
          <a:blip r:embed="rId8"/>
          <a:stretch>
            <a:fillRect/>
          </a:stretch>
        </p:blipFill>
        <p:spPr>
          <a:xfrm>
            <a:off x="2307600" y="4394399"/>
            <a:ext cx="533400" cy="444500"/>
          </a:xfrm>
          <a:prstGeom prst="rect">
            <a:avLst/>
          </a:prstGeom>
        </p:spPr>
      </p:pic>
      <p:sp>
        <p:nvSpPr>
          <p:cNvPr id="3" name="TextBox 2">
            <a:extLst>
              <a:ext uri="{FF2B5EF4-FFF2-40B4-BE49-F238E27FC236}">
                <a16:creationId xmlns:a16="http://schemas.microsoft.com/office/drawing/2014/main" id="{7B07EB82-4AB7-F84D-8782-CC3B5AB88378}"/>
              </a:ext>
            </a:extLst>
          </p:cNvPr>
          <p:cNvSpPr txBox="1"/>
          <p:nvPr/>
        </p:nvSpPr>
        <p:spPr>
          <a:xfrm>
            <a:off x="6588804" y="5799159"/>
            <a:ext cx="1770036" cy="307777"/>
          </a:xfrm>
          <a:prstGeom prst="rect">
            <a:avLst/>
          </a:prstGeom>
          <a:noFill/>
        </p:spPr>
        <p:txBody>
          <a:bodyPr wrap="none" rtlCol="0">
            <a:spAutoFit/>
          </a:bodyPr>
          <a:lstStyle/>
          <a:p>
            <a:r>
              <a:rPr lang="en-US" sz="1400" dirty="0">
                <a:solidFill>
                  <a:srgbClr val="FF0000"/>
                </a:solidFill>
              </a:rPr>
              <a:t>Dunne-Schubert 05’</a:t>
            </a:r>
          </a:p>
        </p:txBody>
      </p:sp>
      <p:pic>
        <p:nvPicPr>
          <p:cNvPr id="6" name="Picture 5">
            <a:extLst>
              <a:ext uri="{FF2B5EF4-FFF2-40B4-BE49-F238E27FC236}">
                <a16:creationId xmlns:a16="http://schemas.microsoft.com/office/drawing/2014/main" id="{B37B6F8B-2192-3146-8CB1-80B81A6B1872}"/>
              </a:ext>
            </a:extLst>
          </p:cNvPr>
          <p:cNvPicPr>
            <a:picLocks noChangeAspect="1"/>
          </p:cNvPicPr>
          <p:nvPr/>
        </p:nvPicPr>
        <p:blipFill>
          <a:blip r:embed="rId9"/>
          <a:stretch>
            <a:fillRect/>
          </a:stretch>
        </p:blipFill>
        <p:spPr>
          <a:xfrm>
            <a:off x="1415351" y="5743498"/>
            <a:ext cx="1409700" cy="419100"/>
          </a:xfrm>
          <a:prstGeom prst="rect">
            <a:avLst/>
          </a:prstGeom>
          <a:solidFill>
            <a:srgbClr val="FFFF00"/>
          </a:solidFill>
        </p:spPr>
      </p:pic>
      <p:pic>
        <p:nvPicPr>
          <p:cNvPr id="7" name="Picture 6">
            <a:extLst>
              <a:ext uri="{FF2B5EF4-FFF2-40B4-BE49-F238E27FC236}">
                <a16:creationId xmlns:a16="http://schemas.microsoft.com/office/drawing/2014/main" id="{8EE534B3-239F-EE43-BD3D-BBF6BA56C120}"/>
              </a:ext>
            </a:extLst>
          </p:cNvPr>
          <p:cNvPicPr>
            <a:picLocks noChangeAspect="1"/>
          </p:cNvPicPr>
          <p:nvPr/>
        </p:nvPicPr>
        <p:blipFill>
          <a:blip r:embed="rId10"/>
          <a:stretch>
            <a:fillRect/>
          </a:stretch>
        </p:blipFill>
        <p:spPr>
          <a:xfrm>
            <a:off x="4931629" y="4131236"/>
            <a:ext cx="3276600" cy="990600"/>
          </a:xfrm>
          <a:prstGeom prst="rect">
            <a:avLst/>
          </a:prstGeom>
          <a:solidFill>
            <a:srgbClr val="51FF56"/>
          </a:solidFill>
        </p:spPr>
      </p:pic>
      <p:pic>
        <p:nvPicPr>
          <p:cNvPr id="9" name="Picture 8">
            <a:extLst>
              <a:ext uri="{FF2B5EF4-FFF2-40B4-BE49-F238E27FC236}">
                <a16:creationId xmlns:a16="http://schemas.microsoft.com/office/drawing/2014/main" id="{96EC6B3F-2B4D-774F-9ED2-800EAE847D27}"/>
              </a:ext>
            </a:extLst>
          </p:cNvPr>
          <p:cNvPicPr>
            <a:picLocks noChangeAspect="1"/>
          </p:cNvPicPr>
          <p:nvPr/>
        </p:nvPicPr>
        <p:blipFill>
          <a:blip r:embed="rId11"/>
          <a:stretch>
            <a:fillRect/>
          </a:stretch>
        </p:blipFill>
        <p:spPr>
          <a:xfrm>
            <a:off x="5736040" y="2068960"/>
            <a:ext cx="1667779" cy="1705398"/>
          </a:xfrm>
          <a:prstGeom prst="rect">
            <a:avLst/>
          </a:prstGeom>
        </p:spPr>
      </p:pic>
      <p:pic>
        <p:nvPicPr>
          <p:cNvPr id="4" name="Picture 3">
            <a:extLst>
              <a:ext uri="{FF2B5EF4-FFF2-40B4-BE49-F238E27FC236}">
                <a16:creationId xmlns:a16="http://schemas.microsoft.com/office/drawing/2014/main" id="{08185F6A-2E77-BC46-8438-BCB266E22E10}"/>
              </a:ext>
            </a:extLst>
          </p:cNvPr>
          <p:cNvPicPr>
            <a:picLocks noChangeAspect="1"/>
          </p:cNvPicPr>
          <p:nvPr/>
        </p:nvPicPr>
        <p:blipFill>
          <a:blip r:embed="rId12"/>
          <a:stretch>
            <a:fillRect/>
          </a:stretch>
        </p:blipFill>
        <p:spPr>
          <a:xfrm>
            <a:off x="5327309" y="5324638"/>
            <a:ext cx="2522989" cy="308151"/>
          </a:xfrm>
          <a:prstGeom prst="rect">
            <a:avLst/>
          </a:prstGeom>
        </p:spPr>
      </p:pic>
    </p:spTree>
    <p:extLst>
      <p:ext uri="{BB962C8B-B14F-4D97-AF65-F5344CB8AC3E}">
        <p14:creationId xmlns:p14="http://schemas.microsoft.com/office/powerpoint/2010/main" val="333903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300016"/>
            <a:ext cx="5029200" cy="646331"/>
          </a:xfrm>
          <a:prstGeom prst="rect">
            <a:avLst/>
          </a:prstGeom>
          <a:solidFill>
            <a:srgbClr val="CCFFCC"/>
          </a:solidFill>
        </p:spPr>
        <p:txBody>
          <a:bodyPr wrap="square" rtlCol="0">
            <a:spAutoFit/>
          </a:bodyPr>
          <a:lstStyle/>
          <a:p>
            <a:r>
              <a:rPr lang="en-US" sz="3600" dirty="0">
                <a:solidFill>
                  <a:srgbClr val="FF0000"/>
                </a:solidFill>
              </a:rPr>
              <a:t>    Falling wormhole </a:t>
            </a:r>
          </a:p>
        </p:txBody>
      </p:sp>
      <p:pic>
        <p:nvPicPr>
          <p:cNvPr id="6" name="Picture 5">
            <a:extLst>
              <a:ext uri="{FF2B5EF4-FFF2-40B4-BE49-F238E27FC236}">
                <a16:creationId xmlns:a16="http://schemas.microsoft.com/office/drawing/2014/main" id="{E9C54136-B38D-A244-B0CE-242B0642FEE3}"/>
              </a:ext>
            </a:extLst>
          </p:cNvPr>
          <p:cNvPicPr>
            <a:picLocks noChangeAspect="1"/>
          </p:cNvPicPr>
          <p:nvPr/>
        </p:nvPicPr>
        <p:blipFill>
          <a:blip r:embed="rId2"/>
          <a:stretch>
            <a:fillRect/>
          </a:stretch>
        </p:blipFill>
        <p:spPr>
          <a:xfrm>
            <a:off x="5964062" y="1599088"/>
            <a:ext cx="2092675" cy="1615124"/>
          </a:xfrm>
          <a:prstGeom prst="rect">
            <a:avLst/>
          </a:prstGeom>
        </p:spPr>
      </p:pic>
      <p:cxnSp>
        <p:nvCxnSpPr>
          <p:cNvPr id="15" name="Straight Connector 14">
            <a:extLst>
              <a:ext uri="{FF2B5EF4-FFF2-40B4-BE49-F238E27FC236}">
                <a16:creationId xmlns:a16="http://schemas.microsoft.com/office/drawing/2014/main" id="{37C0C775-12B2-3B4B-A57F-2BE9C4C5E5F0}"/>
              </a:ext>
            </a:extLst>
          </p:cNvPr>
          <p:cNvCxnSpPr/>
          <p:nvPr/>
        </p:nvCxnSpPr>
        <p:spPr>
          <a:xfrm flipV="1">
            <a:off x="6476999" y="1997367"/>
            <a:ext cx="838200" cy="565150"/>
          </a:xfrm>
          <a:prstGeom prst="line">
            <a:avLst/>
          </a:prstGeom>
          <a:ln>
            <a:solidFill>
              <a:srgbClr val="0070C0"/>
            </a:solidFill>
            <a:prstDash val="sysDash"/>
          </a:ln>
        </p:spPr>
        <p:style>
          <a:lnRef idx="2">
            <a:schemeClr val="accent1"/>
          </a:lnRef>
          <a:fillRef idx="0">
            <a:schemeClr val="accent1"/>
          </a:fillRef>
          <a:effectRef idx="1">
            <a:schemeClr val="accent1"/>
          </a:effectRef>
          <a:fontRef idx="minor">
            <a:schemeClr val="tx1"/>
          </a:fontRef>
        </p:style>
      </p:cxnSp>
      <p:sp>
        <p:nvSpPr>
          <p:cNvPr id="18" name="Frame 17">
            <a:extLst>
              <a:ext uri="{FF2B5EF4-FFF2-40B4-BE49-F238E27FC236}">
                <a16:creationId xmlns:a16="http://schemas.microsoft.com/office/drawing/2014/main" id="{ADCD61E3-65E6-B342-A695-BA5B93ADEF28}"/>
              </a:ext>
            </a:extLst>
          </p:cNvPr>
          <p:cNvSpPr/>
          <p:nvPr/>
        </p:nvSpPr>
        <p:spPr>
          <a:xfrm>
            <a:off x="1024273" y="1200965"/>
            <a:ext cx="3423945" cy="4895035"/>
          </a:xfrm>
          <a:prstGeom prst="frame">
            <a:avLst>
              <a:gd name="adj1"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Frame 18">
            <a:extLst>
              <a:ext uri="{FF2B5EF4-FFF2-40B4-BE49-F238E27FC236}">
                <a16:creationId xmlns:a16="http://schemas.microsoft.com/office/drawing/2014/main" id="{CA313867-CA83-C644-B59F-53A661E00D79}"/>
              </a:ext>
            </a:extLst>
          </p:cNvPr>
          <p:cNvSpPr/>
          <p:nvPr/>
        </p:nvSpPr>
        <p:spPr>
          <a:xfrm>
            <a:off x="5184127" y="1232773"/>
            <a:ext cx="3423945" cy="4863227"/>
          </a:xfrm>
          <a:prstGeom prst="frame">
            <a:avLst>
              <a:gd name="adj1"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307972F5-A810-9049-B734-FB1F468D69B7}"/>
              </a:ext>
            </a:extLst>
          </p:cNvPr>
          <p:cNvSpPr txBox="1"/>
          <p:nvPr/>
        </p:nvSpPr>
        <p:spPr>
          <a:xfrm>
            <a:off x="3505200" y="6389849"/>
            <a:ext cx="2683748" cy="307777"/>
          </a:xfrm>
          <a:prstGeom prst="rect">
            <a:avLst/>
          </a:prstGeom>
          <a:noFill/>
        </p:spPr>
        <p:txBody>
          <a:bodyPr wrap="none" rtlCol="0">
            <a:spAutoFit/>
          </a:bodyPr>
          <a:lstStyle/>
          <a:p>
            <a:r>
              <a:rPr lang="en-US" sz="1400" dirty="0" err="1">
                <a:solidFill>
                  <a:srgbClr val="FF0000"/>
                </a:solidFill>
              </a:rPr>
              <a:t>Grieninger-Kharzeev-Zahed</a:t>
            </a:r>
            <a:r>
              <a:rPr lang="en-US" sz="1400" dirty="0">
                <a:solidFill>
                  <a:srgbClr val="FF0000"/>
                </a:solidFill>
              </a:rPr>
              <a:t> 23’</a:t>
            </a:r>
          </a:p>
        </p:txBody>
      </p:sp>
      <p:pic>
        <p:nvPicPr>
          <p:cNvPr id="14" name="Picture 13">
            <a:extLst>
              <a:ext uri="{FF2B5EF4-FFF2-40B4-BE49-F238E27FC236}">
                <a16:creationId xmlns:a16="http://schemas.microsoft.com/office/drawing/2014/main" id="{0BD786B0-74E0-8349-971D-3632D02BABA2}"/>
              </a:ext>
            </a:extLst>
          </p:cNvPr>
          <p:cNvPicPr>
            <a:picLocks noChangeAspect="1"/>
          </p:cNvPicPr>
          <p:nvPr/>
        </p:nvPicPr>
        <p:blipFill>
          <a:blip r:embed="rId3"/>
          <a:stretch>
            <a:fillRect/>
          </a:stretch>
        </p:blipFill>
        <p:spPr>
          <a:xfrm>
            <a:off x="1187588" y="1371600"/>
            <a:ext cx="2997052" cy="2857500"/>
          </a:xfrm>
          <a:prstGeom prst="rect">
            <a:avLst/>
          </a:prstGeom>
        </p:spPr>
      </p:pic>
      <p:pic>
        <p:nvPicPr>
          <p:cNvPr id="21" name="Picture 20">
            <a:extLst>
              <a:ext uri="{FF2B5EF4-FFF2-40B4-BE49-F238E27FC236}">
                <a16:creationId xmlns:a16="http://schemas.microsoft.com/office/drawing/2014/main" id="{4FDAAA28-CDCC-6646-9DE8-632485C99358}"/>
              </a:ext>
            </a:extLst>
          </p:cNvPr>
          <p:cNvPicPr>
            <a:picLocks noChangeAspect="1"/>
          </p:cNvPicPr>
          <p:nvPr/>
        </p:nvPicPr>
        <p:blipFill>
          <a:blip r:embed="rId4"/>
          <a:stretch>
            <a:fillRect/>
          </a:stretch>
        </p:blipFill>
        <p:spPr>
          <a:xfrm>
            <a:off x="1676400" y="4754769"/>
            <a:ext cx="1905000" cy="701879"/>
          </a:xfrm>
          <a:prstGeom prst="rect">
            <a:avLst/>
          </a:prstGeom>
        </p:spPr>
      </p:pic>
      <p:pic>
        <p:nvPicPr>
          <p:cNvPr id="22" name="Picture 21">
            <a:extLst>
              <a:ext uri="{FF2B5EF4-FFF2-40B4-BE49-F238E27FC236}">
                <a16:creationId xmlns:a16="http://schemas.microsoft.com/office/drawing/2014/main" id="{EBC48355-B930-7443-B273-E8A61284F64B}"/>
              </a:ext>
            </a:extLst>
          </p:cNvPr>
          <p:cNvPicPr>
            <a:picLocks noChangeAspect="1"/>
          </p:cNvPicPr>
          <p:nvPr/>
        </p:nvPicPr>
        <p:blipFill>
          <a:blip r:embed="rId5"/>
          <a:stretch>
            <a:fillRect/>
          </a:stretch>
        </p:blipFill>
        <p:spPr>
          <a:xfrm>
            <a:off x="1524064" y="4441312"/>
            <a:ext cx="2324100" cy="215900"/>
          </a:xfrm>
          <a:prstGeom prst="rect">
            <a:avLst/>
          </a:prstGeom>
          <a:solidFill>
            <a:srgbClr val="51FF56"/>
          </a:solidFill>
        </p:spPr>
      </p:pic>
      <p:pic>
        <p:nvPicPr>
          <p:cNvPr id="23" name="Picture 22">
            <a:extLst>
              <a:ext uri="{FF2B5EF4-FFF2-40B4-BE49-F238E27FC236}">
                <a16:creationId xmlns:a16="http://schemas.microsoft.com/office/drawing/2014/main" id="{8503B0B1-3B74-F34C-B3A2-F65B02BA27E9}"/>
              </a:ext>
            </a:extLst>
          </p:cNvPr>
          <p:cNvPicPr>
            <a:picLocks noChangeAspect="1"/>
          </p:cNvPicPr>
          <p:nvPr/>
        </p:nvPicPr>
        <p:blipFill>
          <a:blip r:embed="rId6"/>
          <a:stretch>
            <a:fillRect/>
          </a:stretch>
        </p:blipFill>
        <p:spPr>
          <a:xfrm>
            <a:off x="5706180" y="4021193"/>
            <a:ext cx="2608438" cy="444500"/>
          </a:xfrm>
          <a:prstGeom prst="rect">
            <a:avLst/>
          </a:prstGeom>
          <a:solidFill>
            <a:srgbClr val="51FF56"/>
          </a:solidFill>
        </p:spPr>
      </p:pic>
      <p:pic>
        <p:nvPicPr>
          <p:cNvPr id="27" name="Picture 26">
            <a:extLst>
              <a:ext uri="{FF2B5EF4-FFF2-40B4-BE49-F238E27FC236}">
                <a16:creationId xmlns:a16="http://schemas.microsoft.com/office/drawing/2014/main" id="{9AD96961-9F1B-934E-8216-771BB7715697}"/>
              </a:ext>
            </a:extLst>
          </p:cNvPr>
          <p:cNvPicPr>
            <a:picLocks noChangeAspect="1"/>
          </p:cNvPicPr>
          <p:nvPr/>
        </p:nvPicPr>
        <p:blipFill>
          <a:blip r:embed="rId7"/>
          <a:stretch>
            <a:fillRect/>
          </a:stretch>
        </p:blipFill>
        <p:spPr>
          <a:xfrm>
            <a:off x="7427317" y="1828800"/>
            <a:ext cx="342900" cy="165100"/>
          </a:xfrm>
          <a:prstGeom prst="rect">
            <a:avLst/>
          </a:prstGeom>
        </p:spPr>
      </p:pic>
      <p:pic>
        <p:nvPicPr>
          <p:cNvPr id="30" name="Picture 29">
            <a:extLst>
              <a:ext uri="{FF2B5EF4-FFF2-40B4-BE49-F238E27FC236}">
                <a16:creationId xmlns:a16="http://schemas.microsoft.com/office/drawing/2014/main" id="{4D84798C-9C66-DD4A-A8F2-D95983E29929}"/>
              </a:ext>
            </a:extLst>
          </p:cNvPr>
          <p:cNvPicPr>
            <a:picLocks noChangeAspect="1"/>
          </p:cNvPicPr>
          <p:nvPr/>
        </p:nvPicPr>
        <p:blipFill>
          <a:blip r:embed="rId8"/>
          <a:stretch>
            <a:fillRect/>
          </a:stretch>
        </p:blipFill>
        <p:spPr>
          <a:xfrm>
            <a:off x="1828800" y="5557125"/>
            <a:ext cx="1600200" cy="386475"/>
          </a:xfrm>
          <a:prstGeom prst="rect">
            <a:avLst/>
          </a:prstGeom>
          <a:solidFill>
            <a:srgbClr val="FFFF00"/>
          </a:solidFill>
        </p:spPr>
      </p:pic>
      <p:pic>
        <p:nvPicPr>
          <p:cNvPr id="31" name="Picture 30">
            <a:extLst>
              <a:ext uri="{FF2B5EF4-FFF2-40B4-BE49-F238E27FC236}">
                <a16:creationId xmlns:a16="http://schemas.microsoft.com/office/drawing/2014/main" id="{DE055A45-6BCB-AE46-BF54-74E1B2AAF2F7}"/>
              </a:ext>
            </a:extLst>
          </p:cNvPr>
          <p:cNvPicPr>
            <a:picLocks noChangeAspect="1"/>
          </p:cNvPicPr>
          <p:nvPr/>
        </p:nvPicPr>
        <p:blipFill>
          <a:blip r:embed="rId9"/>
          <a:stretch>
            <a:fillRect/>
          </a:stretch>
        </p:blipFill>
        <p:spPr>
          <a:xfrm>
            <a:off x="5964062" y="4752119"/>
            <a:ext cx="2082800" cy="457200"/>
          </a:xfrm>
          <a:prstGeom prst="rect">
            <a:avLst/>
          </a:prstGeom>
          <a:solidFill>
            <a:srgbClr val="FFFF00"/>
          </a:solidFill>
        </p:spPr>
      </p:pic>
      <p:pic>
        <p:nvPicPr>
          <p:cNvPr id="32" name="Picture 31">
            <a:extLst>
              <a:ext uri="{FF2B5EF4-FFF2-40B4-BE49-F238E27FC236}">
                <a16:creationId xmlns:a16="http://schemas.microsoft.com/office/drawing/2014/main" id="{8B4D306E-7D17-3945-A3E3-C2F33FD86828}"/>
              </a:ext>
            </a:extLst>
          </p:cNvPr>
          <p:cNvPicPr>
            <a:picLocks noChangeAspect="1"/>
          </p:cNvPicPr>
          <p:nvPr/>
        </p:nvPicPr>
        <p:blipFill>
          <a:blip r:embed="rId10"/>
          <a:stretch>
            <a:fillRect/>
          </a:stretch>
        </p:blipFill>
        <p:spPr>
          <a:xfrm>
            <a:off x="6057514" y="5456648"/>
            <a:ext cx="1790700" cy="419100"/>
          </a:xfrm>
          <a:prstGeom prst="rect">
            <a:avLst/>
          </a:prstGeom>
          <a:solidFill>
            <a:srgbClr val="FFFF00"/>
          </a:solidFill>
        </p:spPr>
      </p:pic>
    </p:spTree>
    <p:extLst>
      <p:ext uri="{BB962C8B-B14F-4D97-AF65-F5344CB8AC3E}">
        <p14:creationId xmlns:p14="http://schemas.microsoft.com/office/powerpoint/2010/main" val="3729531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160" y="280294"/>
            <a:ext cx="8382000" cy="646331"/>
          </a:xfrm>
          <a:prstGeom prst="rect">
            <a:avLst/>
          </a:prstGeom>
          <a:solidFill>
            <a:srgbClr val="CCFFCC"/>
          </a:solidFill>
        </p:spPr>
        <p:txBody>
          <a:bodyPr wrap="square" rtlCol="0">
            <a:spAutoFit/>
          </a:bodyPr>
          <a:lstStyle/>
          <a:p>
            <a:r>
              <a:rPr lang="en-US" sz="3600" dirty="0">
                <a:solidFill>
                  <a:srgbClr val="FF0000"/>
                </a:solidFill>
              </a:rPr>
              <a:t>    Radiation EE  from  falling wormhole </a:t>
            </a:r>
          </a:p>
        </p:txBody>
      </p:sp>
      <p:pic>
        <p:nvPicPr>
          <p:cNvPr id="6" name="Picture 5">
            <a:extLst>
              <a:ext uri="{FF2B5EF4-FFF2-40B4-BE49-F238E27FC236}">
                <a16:creationId xmlns:a16="http://schemas.microsoft.com/office/drawing/2014/main" id="{E9C54136-B38D-A244-B0CE-242B0642FEE3}"/>
              </a:ext>
            </a:extLst>
          </p:cNvPr>
          <p:cNvPicPr>
            <a:picLocks noChangeAspect="1"/>
          </p:cNvPicPr>
          <p:nvPr/>
        </p:nvPicPr>
        <p:blipFill>
          <a:blip r:embed="rId2"/>
          <a:stretch>
            <a:fillRect/>
          </a:stretch>
        </p:blipFill>
        <p:spPr>
          <a:xfrm>
            <a:off x="1689907" y="1472380"/>
            <a:ext cx="2092675" cy="1615124"/>
          </a:xfrm>
          <a:prstGeom prst="rect">
            <a:avLst/>
          </a:prstGeom>
        </p:spPr>
      </p:pic>
      <p:cxnSp>
        <p:nvCxnSpPr>
          <p:cNvPr id="15" name="Straight Connector 14">
            <a:extLst>
              <a:ext uri="{FF2B5EF4-FFF2-40B4-BE49-F238E27FC236}">
                <a16:creationId xmlns:a16="http://schemas.microsoft.com/office/drawing/2014/main" id="{37C0C775-12B2-3B4B-A57F-2BE9C4C5E5F0}"/>
              </a:ext>
            </a:extLst>
          </p:cNvPr>
          <p:cNvCxnSpPr/>
          <p:nvPr/>
        </p:nvCxnSpPr>
        <p:spPr>
          <a:xfrm flipV="1">
            <a:off x="2233528" y="1832267"/>
            <a:ext cx="838200" cy="565150"/>
          </a:xfrm>
          <a:prstGeom prst="line">
            <a:avLst/>
          </a:prstGeom>
          <a:ln>
            <a:solidFill>
              <a:srgbClr val="0070C0"/>
            </a:solidFill>
            <a:prstDash val="sysDash"/>
          </a:ln>
        </p:spPr>
        <p:style>
          <a:lnRef idx="2">
            <a:schemeClr val="accent1"/>
          </a:lnRef>
          <a:fillRef idx="0">
            <a:schemeClr val="accent1"/>
          </a:fillRef>
          <a:effectRef idx="1">
            <a:schemeClr val="accent1"/>
          </a:effectRef>
          <a:fontRef idx="minor">
            <a:schemeClr val="tx1"/>
          </a:fontRef>
        </p:style>
      </p:cxnSp>
      <p:sp>
        <p:nvSpPr>
          <p:cNvPr id="18" name="Frame 17">
            <a:extLst>
              <a:ext uri="{FF2B5EF4-FFF2-40B4-BE49-F238E27FC236}">
                <a16:creationId xmlns:a16="http://schemas.microsoft.com/office/drawing/2014/main" id="{ADCD61E3-65E6-B342-A695-BA5B93ADEF28}"/>
              </a:ext>
            </a:extLst>
          </p:cNvPr>
          <p:cNvSpPr/>
          <p:nvPr/>
        </p:nvSpPr>
        <p:spPr>
          <a:xfrm>
            <a:off x="1024273" y="1200965"/>
            <a:ext cx="3423945" cy="4895035"/>
          </a:xfrm>
          <a:prstGeom prst="frame">
            <a:avLst>
              <a:gd name="adj1"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Frame 18">
            <a:extLst>
              <a:ext uri="{FF2B5EF4-FFF2-40B4-BE49-F238E27FC236}">
                <a16:creationId xmlns:a16="http://schemas.microsoft.com/office/drawing/2014/main" id="{CA313867-CA83-C644-B59F-53A661E00D79}"/>
              </a:ext>
            </a:extLst>
          </p:cNvPr>
          <p:cNvSpPr/>
          <p:nvPr/>
        </p:nvSpPr>
        <p:spPr>
          <a:xfrm>
            <a:off x="5184127" y="1232773"/>
            <a:ext cx="3423945" cy="4863227"/>
          </a:xfrm>
          <a:prstGeom prst="frame">
            <a:avLst>
              <a:gd name="adj1"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307972F5-A810-9049-B734-FB1F468D69B7}"/>
              </a:ext>
            </a:extLst>
          </p:cNvPr>
          <p:cNvSpPr txBox="1"/>
          <p:nvPr/>
        </p:nvSpPr>
        <p:spPr>
          <a:xfrm>
            <a:off x="5961412" y="6326509"/>
            <a:ext cx="2683748" cy="307777"/>
          </a:xfrm>
          <a:prstGeom prst="rect">
            <a:avLst/>
          </a:prstGeom>
          <a:noFill/>
        </p:spPr>
        <p:txBody>
          <a:bodyPr wrap="none" rtlCol="0">
            <a:spAutoFit/>
          </a:bodyPr>
          <a:lstStyle/>
          <a:p>
            <a:r>
              <a:rPr lang="en-US" sz="1400" dirty="0" err="1">
                <a:solidFill>
                  <a:srgbClr val="FF0000"/>
                </a:solidFill>
              </a:rPr>
              <a:t>Grieninger-Kharzeev-Zahed</a:t>
            </a:r>
            <a:r>
              <a:rPr lang="en-US" sz="1400" dirty="0">
                <a:solidFill>
                  <a:srgbClr val="FF0000"/>
                </a:solidFill>
              </a:rPr>
              <a:t> 23’</a:t>
            </a:r>
          </a:p>
        </p:txBody>
      </p:sp>
      <p:pic>
        <p:nvPicPr>
          <p:cNvPr id="23" name="Picture 22">
            <a:extLst>
              <a:ext uri="{FF2B5EF4-FFF2-40B4-BE49-F238E27FC236}">
                <a16:creationId xmlns:a16="http://schemas.microsoft.com/office/drawing/2014/main" id="{8503B0B1-3B74-F34C-B3A2-F65B02BA27E9}"/>
              </a:ext>
            </a:extLst>
          </p:cNvPr>
          <p:cNvPicPr>
            <a:picLocks noChangeAspect="1"/>
          </p:cNvPicPr>
          <p:nvPr/>
        </p:nvPicPr>
        <p:blipFill>
          <a:blip r:embed="rId3"/>
          <a:stretch>
            <a:fillRect/>
          </a:stretch>
        </p:blipFill>
        <p:spPr>
          <a:xfrm>
            <a:off x="1524000" y="3449064"/>
            <a:ext cx="2608438" cy="444500"/>
          </a:xfrm>
          <a:prstGeom prst="rect">
            <a:avLst/>
          </a:prstGeom>
          <a:solidFill>
            <a:srgbClr val="51FF56"/>
          </a:solidFill>
        </p:spPr>
      </p:pic>
      <p:pic>
        <p:nvPicPr>
          <p:cNvPr id="27" name="Picture 26">
            <a:extLst>
              <a:ext uri="{FF2B5EF4-FFF2-40B4-BE49-F238E27FC236}">
                <a16:creationId xmlns:a16="http://schemas.microsoft.com/office/drawing/2014/main" id="{9AD96961-9F1B-934E-8216-771BB7715697}"/>
              </a:ext>
            </a:extLst>
          </p:cNvPr>
          <p:cNvPicPr>
            <a:picLocks noChangeAspect="1"/>
          </p:cNvPicPr>
          <p:nvPr/>
        </p:nvPicPr>
        <p:blipFill>
          <a:blip r:embed="rId4"/>
          <a:stretch>
            <a:fillRect/>
          </a:stretch>
        </p:blipFill>
        <p:spPr>
          <a:xfrm>
            <a:off x="3125013" y="1653374"/>
            <a:ext cx="342900" cy="165100"/>
          </a:xfrm>
          <a:prstGeom prst="rect">
            <a:avLst/>
          </a:prstGeom>
        </p:spPr>
      </p:pic>
      <p:pic>
        <p:nvPicPr>
          <p:cNvPr id="31" name="Picture 30">
            <a:extLst>
              <a:ext uri="{FF2B5EF4-FFF2-40B4-BE49-F238E27FC236}">
                <a16:creationId xmlns:a16="http://schemas.microsoft.com/office/drawing/2014/main" id="{DE055A45-6BCB-AE46-BF54-74E1B2AAF2F7}"/>
              </a:ext>
            </a:extLst>
          </p:cNvPr>
          <p:cNvPicPr>
            <a:picLocks noChangeAspect="1"/>
          </p:cNvPicPr>
          <p:nvPr/>
        </p:nvPicPr>
        <p:blipFill>
          <a:blip r:embed="rId5"/>
          <a:stretch>
            <a:fillRect/>
          </a:stretch>
        </p:blipFill>
        <p:spPr>
          <a:xfrm>
            <a:off x="1786819" y="4255124"/>
            <a:ext cx="2082800" cy="457200"/>
          </a:xfrm>
          <a:prstGeom prst="rect">
            <a:avLst/>
          </a:prstGeom>
          <a:solidFill>
            <a:srgbClr val="FFFF00"/>
          </a:solidFill>
        </p:spPr>
      </p:pic>
      <p:pic>
        <p:nvPicPr>
          <p:cNvPr id="32" name="Picture 31">
            <a:extLst>
              <a:ext uri="{FF2B5EF4-FFF2-40B4-BE49-F238E27FC236}">
                <a16:creationId xmlns:a16="http://schemas.microsoft.com/office/drawing/2014/main" id="{8B4D306E-7D17-3945-A3E3-C2F33FD86828}"/>
              </a:ext>
            </a:extLst>
          </p:cNvPr>
          <p:cNvPicPr>
            <a:picLocks noChangeAspect="1"/>
          </p:cNvPicPr>
          <p:nvPr/>
        </p:nvPicPr>
        <p:blipFill>
          <a:blip r:embed="rId6"/>
          <a:stretch>
            <a:fillRect/>
          </a:stretch>
        </p:blipFill>
        <p:spPr>
          <a:xfrm>
            <a:off x="1932869" y="4986664"/>
            <a:ext cx="1790700" cy="419100"/>
          </a:xfrm>
          <a:prstGeom prst="rect">
            <a:avLst/>
          </a:prstGeom>
          <a:solidFill>
            <a:srgbClr val="FFFF00"/>
          </a:solidFill>
        </p:spPr>
      </p:pic>
      <p:pic>
        <p:nvPicPr>
          <p:cNvPr id="4" name="Picture 3">
            <a:extLst>
              <a:ext uri="{FF2B5EF4-FFF2-40B4-BE49-F238E27FC236}">
                <a16:creationId xmlns:a16="http://schemas.microsoft.com/office/drawing/2014/main" id="{7D3E57C2-669A-F14F-9592-88E5512C111F}"/>
              </a:ext>
            </a:extLst>
          </p:cNvPr>
          <p:cNvPicPr>
            <a:picLocks noChangeAspect="1"/>
          </p:cNvPicPr>
          <p:nvPr/>
        </p:nvPicPr>
        <p:blipFill>
          <a:blip r:embed="rId7"/>
          <a:stretch>
            <a:fillRect/>
          </a:stretch>
        </p:blipFill>
        <p:spPr>
          <a:xfrm>
            <a:off x="5532357" y="2019592"/>
            <a:ext cx="2905831" cy="520700"/>
          </a:xfrm>
          <a:prstGeom prst="rect">
            <a:avLst/>
          </a:prstGeom>
        </p:spPr>
      </p:pic>
      <p:pic>
        <p:nvPicPr>
          <p:cNvPr id="5" name="Picture 4">
            <a:extLst>
              <a:ext uri="{FF2B5EF4-FFF2-40B4-BE49-F238E27FC236}">
                <a16:creationId xmlns:a16="http://schemas.microsoft.com/office/drawing/2014/main" id="{01F48767-C82F-8643-ADF0-E07568362D87}"/>
              </a:ext>
            </a:extLst>
          </p:cNvPr>
          <p:cNvPicPr>
            <a:picLocks noChangeAspect="1"/>
          </p:cNvPicPr>
          <p:nvPr/>
        </p:nvPicPr>
        <p:blipFill>
          <a:blip r:embed="rId8"/>
          <a:stretch>
            <a:fillRect/>
          </a:stretch>
        </p:blipFill>
        <p:spPr>
          <a:xfrm>
            <a:off x="6108972" y="3016312"/>
            <a:ext cx="1472928" cy="228600"/>
          </a:xfrm>
          <a:prstGeom prst="rect">
            <a:avLst/>
          </a:prstGeom>
          <a:solidFill>
            <a:srgbClr val="51FF56"/>
          </a:solidFill>
        </p:spPr>
      </p:pic>
      <p:sp>
        <p:nvSpPr>
          <p:cNvPr id="7" name="Down Arrow 6">
            <a:extLst>
              <a:ext uri="{FF2B5EF4-FFF2-40B4-BE49-F238E27FC236}">
                <a16:creationId xmlns:a16="http://schemas.microsoft.com/office/drawing/2014/main" id="{8BC704B2-CF65-584E-90BE-6C259B7C95A2}"/>
              </a:ext>
            </a:extLst>
          </p:cNvPr>
          <p:cNvSpPr/>
          <p:nvPr/>
        </p:nvSpPr>
        <p:spPr>
          <a:xfrm>
            <a:off x="6705600" y="2679355"/>
            <a:ext cx="279672" cy="21624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4A6F68-B556-8B43-8C06-0A52F1105D8B}"/>
              </a:ext>
            </a:extLst>
          </p:cNvPr>
          <p:cNvPicPr>
            <a:picLocks noChangeAspect="1"/>
          </p:cNvPicPr>
          <p:nvPr/>
        </p:nvPicPr>
        <p:blipFill>
          <a:blip r:embed="rId9"/>
          <a:stretch>
            <a:fillRect/>
          </a:stretch>
        </p:blipFill>
        <p:spPr>
          <a:xfrm>
            <a:off x="6145613" y="3859674"/>
            <a:ext cx="1583452" cy="424826"/>
          </a:xfrm>
          <a:prstGeom prst="rect">
            <a:avLst/>
          </a:prstGeom>
        </p:spPr>
      </p:pic>
      <p:pic>
        <p:nvPicPr>
          <p:cNvPr id="9" name="Picture 8">
            <a:extLst>
              <a:ext uri="{FF2B5EF4-FFF2-40B4-BE49-F238E27FC236}">
                <a16:creationId xmlns:a16="http://schemas.microsoft.com/office/drawing/2014/main" id="{AE821C98-8ACD-D645-9F0C-9A3814DBFB49}"/>
              </a:ext>
            </a:extLst>
          </p:cNvPr>
          <p:cNvPicPr>
            <a:picLocks noChangeAspect="1"/>
          </p:cNvPicPr>
          <p:nvPr/>
        </p:nvPicPr>
        <p:blipFill>
          <a:blip r:embed="rId10"/>
          <a:stretch>
            <a:fillRect/>
          </a:stretch>
        </p:blipFill>
        <p:spPr>
          <a:xfrm>
            <a:off x="5472960" y="4872364"/>
            <a:ext cx="2928758" cy="533400"/>
          </a:xfrm>
          <a:prstGeom prst="rect">
            <a:avLst/>
          </a:prstGeom>
          <a:solidFill>
            <a:srgbClr val="51FF56"/>
          </a:solidFill>
        </p:spPr>
      </p:pic>
      <p:pic>
        <p:nvPicPr>
          <p:cNvPr id="10" name="Picture 9">
            <a:extLst>
              <a:ext uri="{FF2B5EF4-FFF2-40B4-BE49-F238E27FC236}">
                <a16:creationId xmlns:a16="http://schemas.microsoft.com/office/drawing/2014/main" id="{2237683B-E12A-5446-9D89-E434E7F66D95}"/>
              </a:ext>
            </a:extLst>
          </p:cNvPr>
          <p:cNvPicPr>
            <a:picLocks noChangeAspect="1"/>
          </p:cNvPicPr>
          <p:nvPr/>
        </p:nvPicPr>
        <p:blipFill>
          <a:blip r:embed="rId11"/>
          <a:stretch>
            <a:fillRect/>
          </a:stretch>
        </p:blipFill>
        <p:spPr>
          <a:xfrm>
            <a:off x="6705600" y="4421488"/>
            <a:ext cx="827524" cy="313888"/>
          </a:xfrm>
          <a:prstGeom prst="rect">
            <a:avLst/>
          </a:prstGeom>
        </p:spPr>
      </p:pic>
      <p:sp>
        <p:nvSpPr>
          <p:cNvPr id="24" name="Down Arrow 23">
            <a:extLst>
              <a:ext uri="{FF2B5EF4-FFF2-40B4-BE49-F238E27FC236}">
                <a16:creationId xmlns:a16="http://schemas.microsoft.com/office/drawing/2014/main" id="{0CAAAD7C-E2BD-AE42-A59B-D9402CFB6226}"/>
              </a:ext>
            </a:extLst>
          </p:cNvPr>
          <p:cNvSpPr/>
          <p:nvPr/>
        </p:nvSpPr>
        <p:spPr>
          <a:xfrm>
            <a:off x="6324600" y="4384474"/>
            <a:ext cx="279672" cy="387916"/>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onut 2">
            <a:extLst>
              <a:ext uri="{FF2B5EF4-FFF2-40B4-BE49-F238E27FC236}">
                <a16:creationId xmlns:a16="http://schemas.microsoft.com/office/drawing/2014/main" id="{59B4054F-B1DD-424E-BEEF-A73930569D78}"/>
              </a:ext>
            </a:extLst>
          </p:cNvPr>
          <p:cNvSpPr/>
          <p:nvPr/>
        </p:nvSpPr>
        <p:spPr>
          <a:xfrm>
            <a:off x="5924388" y="4712324"/>
            <a:ext cx="275505" cy="802724"/>
          </a:xfrm>
          <a:prstGeom prst="donut">
            <a:avLst>
              <a:gd name="adj"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78887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895600" y="533400"/>
            <a:ext cx="2971800" cy="563562"/>
          </a:xfrm>
          <a:solidFill>
            <a:srgbClr val="FF0000">
              <a:alpha val="55000"/>
            </a:srgbClr>
          </a:solidFill>
        </p:spPr>
        <p:txBody>
          <a:bodyPr/>
          <a:lstStyle/>
          <a:p>
            <a:r>
              <a:rPr lang="en-US" sz="2800" dirty="0">
                <a:solidFill>
                  <a:schemeClr val="tx1"/>
                </a:solidFill>
              </a:rPr>
              <a:t>Conclusions:</a:t>
            </a:r>
          </a:p>
        </p:txBody>
      </p:sp>
      <p:sp>
        <p:nvSpPr>
          <p:cNvPr id="16388" name="Text Box 4"/>
          <p:cNvSpPr txBox="1">
            <a:spLocks noChangeArrowheads="1"/>
          </p:cNvSpPr>
          <p:nvPr/>
        </p:nvSpPr>
        <p:spPr bwMode="auto">
          <a:xfrm>
            <a:off x="1584325" y="4227513"/>
            <a:ext cx="184150" cy="366712"/>
          </a:xfrm>
          <a:prstGeom prst="rect">
            <a:avLst/>
          </a:prstGeom>
          <a:noFill/>
          <a:ln w="9525">
            <a:noFill/>
            <a:miter lim="800000"/>
            <a:headEnd/>
            <a:tailEnd/>
          </a:ln>
          <a:effectLst/>
        </p:spPr>
        <p:txBody>
          <a:bodyPr wrap="none">
            <a:prstTxWarp prst="textNoShape">
              <a:avLst/>
            </a:prstTxWarp>
            <a:spAutoFit/>
          </a:bodyPr>
          <a:lstStyle/>
          <a:p>
            <a:endParaRPr lang="en-US" sz="1800"/>
          </a:p>
        </p:txBody>
      </p:sp>
      <p:sp>
        <p:nvSpPr>
          <p:cNvPr id="2" name="TextBox 1">
            <a:extLst>
              <a:ext uri="{FF2B5EF4-FFF2-40B4-BE49-F238E27FC236}">
                <a16:creationId xmlns:a16="http://schemas.microsoft.com/office/drawing/2014/main" id="{04A60ED1-C363-1347-8098-3E2794E6A4F7}"/>
              </a:ext>
            </a:extLst>
          </p:cNvPr>
          <p:cNvSpPr txBox="1"/>
          <p:nvPr/>
        </p:nvSpPr>
        <p:spPr>
          <a:xfrm>
            <a:off x="2438400" y="1274088"/>
            <a:ext cx="4419600" cy="5355312"/>
          </a:xfrm>
          <a:prstGeom prst="rect">
            <a:avLst/>
          </a:prstGeom>
          <a:solidFill>
            <a:srgbClr val="51FF56"/>
          </a:solidFill>
        </p:spPr>
        <p:txBody>
          <a:bodyPr wrap="square" rtlCol="0">
            <a:spAutoFit/>
          </a:bodyPr>
          <a:lstStyle/>
          <a:p>
            <a:endParaRPr lang="en-US" dirty="0">
              <a:solidFill>
                <a:srgbClr val="FF0000"/>
              </a:solidFill>
            </a:endParaRPr>
          </a:p>
          <a:p>
            <a:r>
              <a:rPr lang="en-US" dirty="0">
                <a:solidFill>
                  <a:srgbClr val="FF0000"/>
                </a:solidFill>
              </a:rPr>
              <a:t>1. Entanglement is </a:t>
            </a:r>
            <a:r>
              <a:rPr lang="en-US" dirty="0" err="1">
                <a:solidFill>
                  <a:srgbClr val="FF0000"/>
                </a:solidFill>
              </a:rPr>
              <a:t>perversive</a:t>
            </a:r>
            <a:r>
              <a:rPr lang="en-US" dirty="0">
                <a:solidFill>
                  <a:srgbClr val="FF0000"/>
                </a:solidFill>
              </a:rPr>
              <a:t> in high    energy physics : it is captured by   </a:t>
            </a:r>
            <a:r>
              <a:rPr lang="en-US" dirty="0" err="1">
                <a:solidFill>
                  <a:srgbClr val="FF0000"/>
                </a:solidFill>
              </a:rPr>
              <a:t>pQCD</a:t>
            </a:r>
            <a:r>
              <a:rPr lang="en-US" dirty="0">
                <a:solidFill>
                  <a:srgbClr val="FF0000"/>
                </a:solidFill>
              </a:rPr>
              <a:t> at weak coupling and NG in 4D or dual gravity in 10D at strong coupling!</a:t>
            </a:r>
          </a:p>
          <a:p>
            <a:endParaRPr lang="en-US" dirty="0">
              <a:solidFill>
                <a:srgbClr val="FF0000"/>
              </a:solidFill>
            </a:endParaRPr>
          </a:p>
          <a:p>
            <a:r>
              <a:rPr lang="en-US" dirty="0">
                <a:solidFill>
                  <a:srgbClr val="FF0000"/>
                </a:solidFill>
              </a:rPr>
              <a:t>2. The worldline/</a:t>
            </a:r>
            <a:r>
              <a:rPr lang="en-US" dirty="0" err="1">
                <a:solidFill>
                  <a:srgbClr val="FF0000"/>
                </a:solidFill>
              </a:rPr>
              <a:t>worldsheet</a:t>
            </a:r>
            <a:r>
              <a:rPr lang="en-US" dirty="0">
                <a:solidFill>
                  <a:srgbClr val="FF0000"/>
                </a:solidFill>
              </a:rPr>
              <a:t> instanton calculus offers a semi-classical estimation of the entangled density matrix.</a:t>
            </a:r>
          </a:p>
          <a:p>
            <a:endParaRPr lang="en-US" dirty="0">
              <a:solidFill>
                <a:srgbClr val="FF0000"/>
              </a:solidFill>
            </a:endParaRPr>
          </a:p>
          <a:p>
            <a:r>
              <a:rPr lang="en-US" dirty="0">
                <a:solidFill>
                  <a:srgbClr val="FF0000"/>
                </a:solidFill>
              </a:rPr>
              <a:t>3. The EE in pp and AA collisions explains how a coherent process can  yield so much incoherence promptly</a:t>
            </a:r>
          </a:p>
          <a:p>
            <a:endParaRPr lang="en-US" dirty="0">
              <a:solidFill>
                <a:srgbClr val="FF0000"/>
              </a:solidFill>
            </a:endParaRPr>
          </a:p>
          <a:p>
            <a:r>
              <a:rPr lang="en-US" dirty="0">
                <a:solidFill>
                  <a:srgbClr val="FF0000"/>
                </a:solidFill>
              </a:rPr>
              <a:t>4. The maximum EE is observed when KNO scaling is thermal-like. </a:t>
            </a:r>
          </a:p>
          <a:p>
            <a:endParaRPr lang="en-US" dirty="0"/>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46700" y="152400"/>
            <a:ext cx="3016250" cy="715962"/>
          </a:xfrm>
          <a:solidFill>
            <a:srgbClr val="FF0000">
              <a:alpha val="55000"/>
            </a:srgbClr>
          </a:solidFill>
        </p:spPr>
        <p:txBody>
          <a:bodyPr/>
          <a:lstStyle/>
          <a:p>
            <a:r>
              <a:rPr lang="en-US" dirty="0"/>
              <a:t>Outline</a:t>
            </a:r>
          </a:p>
        </p:txBody>
      </p:sp>
      <p:sp>
        <p:nvSpPr>
          <p:cNvPr id="16387" name="Rectangle 3"/>
          <p:cNvSpPr>
            <a:spLocks noGrp="1" noChangeArrowheads="1"/>
          </p:cNvSpPr>
          <p:nvPr>
            <p:ph type="body" idx="1"/>
          </p:nvPr>
        </p:nvSpPr>
        <p:spPr>
          <a:xfrm>
            <a:off x="2667000" y="2057400"/>
            <a:ext cx="4064670" cy="2819400"/>
          </a:xfrm>
          <a:solidFill>
            <a:srgbClr val="CCFFCC"/>
          </a:solidFill>
        </p:spPr>
        <p:txBody>
          <a:bodyPr/>
          <a:lstStyle/>
          <a:p>
            <a:pPr marL="533400" indent="-533400">
              <a:buNone/>
            </a:pPr>
            <a:r>
              <a:rPr lang="en-US" dirty="0">
                <a:solidFill>
                  <a:srgbClr val="FF0000"/>
                </a:solidFill>
              </a:rPr>
              <a:t>    </a:t>
            </a:r>
          </a:p>
          <a:p>
            <a:pPr marL="533400" indent="-533400"/>
            <a:r>
              <a:rPr lang="en-US" dirty="0">
                <a:solidFill>
                  <a:srgbClr val="FF0000"/>
                </a:solidFill>
              </a:rPr>
              <a:t>EE in pp </a:t>
            </a:r>
          </a:p>
          <a:p>
            <a:pPr marL="533400" indent="-533400"/>
            <a:r>
              <a:rPr lang="en-US" dirty="0">
                <a:solidFill>
                  <a:srgbClr val="FF0000"/>
                </a:solidFill>
              </a:rPr>
              <a:t>EE in DIS</a:t>
            </a:r>
          </a:p>
          <a:p>
            <a:pPr marL="533400" indent="-533400"/>
            <a:r>
              <a:rPr lang="en-US" dirty="0">
                <a:solidFill>
                  <a:srgbClr val="FF0000"/>
                </a:solidFill>
              </a:rPr>
              <a:t>EE in QED2</a:t>
            </a:r>
          </a:p>
          <a:p>
            <a:pPr marL="0" indent="0">
              <a:buNone/>
            </a:pPr>
            <a:endParaRPr lang="en-US" dirty="0">
              <a:solidFill>
                <a:srgbClr val="FF0000"/>
              </a:solidFill>
            </a:endParaRPr>
          </a:p>
          <a:p>
            <a:pPr marL="0" indent="0">
              <a:buNone/>
            </a:pPr>
            <a:endParaRPr lang="en-US" dirty="0">
              <a:solidFill>
                <a:srgbClr val="FF0000"/>
              </a:solidFill>
            </a:endParaRPr>
          </a:p>
          <a:p>
            <a:pPr marL="533400" indent="-533400">
              <a:buNone/>
            </a:pPr>
            <a:endParaRPr lang="en-US" dirty="0">
              <a:solidFill>
                <a:srgbClr val="FF0000"/>
              </a:solidFill>
            </a:endParaRPr>
          </a:p>
          <a:p>
            <a:pPr marL="533400" indent="-533400">
              <a:buNone/>
            </a:pPr>
            <a:endParaRPr lang="en-US" dirty="0">
              <a:solidFill>
                <a:srgbClr val="FF0000"/>
              </a:solidFill>
            </a:endParaRPr>
          </a:p>
        </p:txBody>
      </p:sp>
      <p:sp>
        <p:nvSpPr>
          <p:cNvPr id="16388" name="Text Box 4"/>
          <p:cNvSpPr txBox="1">
            <a:spLocks noChangeArrowheads="1"/>
          </p:cNvSpPr>
          <p:nvPr/>
        </p:nvSpPr>
        <p:spPr bwMode="auto">
          <a:xfrm>
            <a:off x="1584325" y="4227513"/>
            <a:ext cx="184150" cy="366712"/>
          </a:xfrm>
          <a:prstGeom prst="rect">
            <a:avLst/>
          </a:prstGeom>
          <a:noFill/>
          <a:ln w="9525">
            <a:noFill/>
            <a:miter lim="800000"/>
            <a:headEnd/>
            <a:tailEnd/>
          </a:ln>
          <a:effectLst/>
        </p:spPr>
        <p:txBody>
          <a:bodyPr wrap="none">
            <a:prstTxWarp prst="textNoShape">
              <a:avLst/>
            </a:prstTxWarp>
            <a:spAutoFit/>
          </a:bodyPr>
          <a:lstStyle/>
          <a:p>
            <a:endParaRPr lang="en-US"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3276600"/>
            <a:ext cx="2362200" cy="646331"/>
          </a:xfrm>
          <a:prstGeom prst="rect">
            <a:avLst/>
          </a:prstGeom>
          <a:solidFill>
            <a:srgbClr val="CCFFCC"/>
          </a:solidFill>
        </p:spPr>
        <p:txBody>
          <a:bodyPr wrap="square" rtlCol="0">
            <a:spAutoFit/>
          </a:bodyPr>
          <a:lstStyle/>
          <a:p>
            <a:r>
              <a:rPr lang="en-US" sz="3600" dirty="0">
                <a:solidFill>
                  <a:srgbClr val="FF0000"/>
                </a:solidFill>
              </a:rPr>
              <a:t> EE in pp</a:t>
            </a:r>
          </a:p>
        </p:txBody>
      </p:sp>
    </p:spTree>
    <p:extLst>
      <p:ext uri="{BB962C8B-B14F-4D97-AF65-F5344CB8AC3E}">
        <p14:creationId xmlns:p14="http://schemas.microsoft.com/office/powerpoint/2010/main" val="4017745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0048" y="843371"/>
            <a:ext cx="6781800" cy="646331"/>
          </a:xfrm>
          <a:prstGeom prst="rect">
            <a:avLst/>
          </a:prstGeom>
          <a:solidFill>
            <a:srgbClr val="CCFFCC"/>
          </a:solidFill>
        </p:spPr>
        <p:txBody>
          <a:bodyPr wrap="square" rtlCol="0">
            <a:spAutoFit/>
          </a:bodyPr>
          <a:lstStyle/>
          <a:p>
            <a:r>
              <a:rPr lang="en-US" sz="3600" dirty="0">
                <a:solidFill>
                  <a:srgbClr val="FF0000"/>
                </a:solidFill>
              </a:rPr>
              <a:t>Quantum entropy in pp and AA</a:t>
            </a:r>
          </a:p>
        </p:txBody>
      </p:sp>
      <p:pic>
        <p:nvPicPr>
          <p:cNvPr id="4" name="Picture 3">
            <a:extLst>
              <a:ext uri="{FF2B5EF4-FFF2-40B4-BE49-F238E27FC236}">
                <a16:creationId xmlns:a16="http://schemas.microsoft.com/office/drawing/2014/main" id="{388341F4-DCB2-2C45-8F52-D6E572A56B36}"/>
              </a:ext>
            </a:extLst>
          </p:cNvPr>
          <p:cNvPicPr>
            <a:picLocks noChangeAspect="1"/>
          </p:cNvPicPr>
          <p:nvPr/>
        </p:nvPicPr>
        <p:blipFill>
          <a:blip r:embed="rId2"/>
          <a:stretch>
            <a:fillRect/>
          </a:stretch>
        </p:blipFill>
        <p:spPr>
          <a:xfrm>
            <a:off x="1371600" y="2358433"/>
            <a:ext cx="787633" cy="1574690"/>
          </a:xfrm>
          <a:prstGeom prst="rect">
            <a:avLst/>
          </a:prstGeom>
        </p:spPr>
      </p:pic>
      <p:sp>
        <p:nvSpPr>
          <p:cNvPr id="7" name="TextBox 6">
            <a:extLst>
              <a:ext uri="{FF2B5EF4-FFF2-40B4-BE49-F238E27FC236}">
                <a16:creationId xmlns:a16="http://schemas.microsoft.com/office/drawing/2014/main" id="{475D18C1-C12D-1D45-B1EE-3725464B7A3D}"/>
              </a:ext>
            </a:extLst>
          </p:cNvPr>
          <p:cNvSpPr txBox="1"/>
          <p:nvPr/>
        </p:nvSpPr>
        <p:spPr>
          <a:xfrm>
            <a:off x="2409737" y="3968622"/>
            <a:ext cx="946093" cy="276999"/>
          </a:xfrm>
          <a:prstGeom prst="rect">
            <a:avLst/>
          </a:prstGeom>
          <a:noFill/>
        </p:spPr>
        <p:txBody>
          <a:bodyPr wrap="none" rtlCol="0">
            <a:spAutoFit/>
          </a:bodyPr>
          <a:lstStyle/>
          <a:p>
            <a:r>
              <a:rPr lang="en-US" sz="1200" dirty="0" err="1">
                <a:solidFill>
                  <a:srgbClr val="FF0000"/>
                </a:solidFill>
              </a:rPr>
              <a:t>Phobos</a:t>
            </a:r>
            <a:r>
              <a:rPr lang="en-US" sz="1200" dirty="0">
                <a:solidFill>
                  <a:srgbClr val="FF0000"/>
                </a:solidFill>
              </a:rPr>
              <a:t> 06’</a:t>
            </a:r>
          </a:p>
        </p:txBody>
      </p:sp>
      <p:sp>
        <p:nvSpPr>
          <p:cNvPr id="3" name="Rectangle 2">
            <a:extLst>
              <a:ext uri="{FF2B5EF4-FFF2-40B4-BE49-F238E27FC236}">
                <a16:creationId xmlns:a16="http://schemas.microsoft.com/office/drawing/2014/main" id="{E2D699BE-6916-B447-B2AB-19AAA51C9449}"/>
              </a:ext>
            </a:extLst>
          </p:cNvPr>
          <p:cNvSpPr/>
          <p:nvPr/>
        </p:nvSpPr>
        <p:spPr>
          <a:xfrm>
            <a:off x="2209800" y="5094069"/>
            <a:ext cx="76200" cy="9144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51259D-14AA-D942-97B6-E8BF473B3C7A}"/>
              </a:ext>
            </a:extLst>
          </p:cNvPr>
          <p:cNvSpPr/>
          <p:nvPr/>
        </p:nvSpPr>
        <p:spPr>
          <a:xfrm>
            <a:off x="2971800" y="5116993"/>
            <a:ext cx="76200" cy="9144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D6681AB-CA67-7246-A363-DDC7ED253285}"/>
              </a:ext>
            </a:extLst>
          </p:cNvPr>
          <p:cNvSpPr/>
          <p:nvPr/>
        </p:nvSpPr>
        <p:spPr>
          <a:xfrm>
            <a:off x="2324100" y="5398869"/>
            <a:ext cx="6096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D492F46D-558D-284E-AF16-265CE36B509C}"/>
              </a:ext>
            </a:extLst>
          </p:cNvPr>
          <p:cNvSpPr/>
          <p:nvPr/>
        </p:nvSpPr>
        <p:spPr>
          <a:xfrm>
            <a:off x="2390862" y="5503178"/>
            <a:ext cx="469784" cy="184573"/>
          </a:xfrm>
          <a:custGeom>
            <a:avLst/>
            <a:gdLst>
              <a:gd name="connsiteX0" fmla="*/ 0 w 469784"/>
              <a:gd name="connsiteY0" fmla="*/ 159391 h 184573"/>
              <a:gd name="connsiteX1" fmla="*/ 33556 w 469784"/>
              <a:gd name="connsiteY1" fmla="*/ 50334 h 184573"/>
              <a:gd name="connsiteX2" fmla="*/ 41945 w 469784"/>
              <a:gd name="connsiteY2" fmla="*/ 25167 h 184573"/>
              <a:gd name="connsiteX3" fmla="*/ 92279 w 469784"/>
              <a:gd name="connsiteY3" fmla="*/ 0 h 184573"/>
              <a:gd name="connsiteX4" fmla="*/ 117446 w 469784"/>
              <a:gd name="connsiteY4" fmla="*/ 8389 h 184573"/>
              <a:gd name="connsiteX5" fmla="*/ 125835 w 469784"/>
              <a:gd name="connsiteY5" fmla="*/ 33556 h 184573"/>
              <a:gd name="connsiteX6" fmla="*/ 142613 w 469784"/>
              <a:gd name="connsiteY6" fmla="*/ 58723 h 184573"/>
              <a:gd name="connsiteX7" fmla="*/ 159391 w 469784"/>
              <a:gd name="connsiteY7" fmla="*/ 109057 h 184573"/>
              <a:gd name="connsiteX8" fmla="*/ 184558 w 469784"/>
              <a:gd name="connsiteY8" fmla="*/ 159391 h 184573"/>
              <a:gd name="connsiteX9" fmla="*/ 209725 w 469784"/>
              <a:gd name="connsiteY9" fmla="*/ 167780 h 184573"/>
              <a:gd name="connsiteX10" fmla="*/ 251670 w 469784"/>
              <a:gd name="connsiteY10" fmla="*/ 159391 h 184573"/>
              <a:gd name="connsiteX11" fmla="*/ 268448 w 469784"/>
              <a:gd name="connsiteY11" fmla="*/ 134224 h 184573"/>
              <a:gd name="connsiteX12" fmla="*/ 285226 w 469784"/>
              <a:gd name="connsiteY12" fmla="*/ 75501 h 184573"/>
              <a:gd name="connsiteX13" fmla="*/ 318782 w 469784"/>
              <a:gd name="connsiteY13" fmla="*/ 25167 h 184573"/>
              <a:gd name="connsiteX14" fmla="*/ 369116 w 469784"/>
              <a:gd name="connsiteY14" fmla="*/ 8389 h 184573"/>
              <a:gd name="connsiteX15" fmla="*/ 402672 w 469784"/>
              <a:gd name="connsiteY15" fmla="*/ 58723 h 184573"/>
              <a:gd name="connsiteX16" fmla="*/ 419450 w 469784"/>
              <a:gd name="connsiteY16" fmla="*/ 109057 h 184573"/>
              <a:gd name="connsiteX17" fmla="*/ 427839 w 469784"/>
              <a:gd name="connsiteY17" fmla="*/ 134224 h 184573"/>
              <a:gd name="connsiteX18" fmla="*/ 469784 w 469784"/>
              <a:gd name="connsiteY18" fmla="*/ 184558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9784" h="184573">
                <a:moveTo>
                  <a:pt x="0" y="159391"/>
                </a:moveTo>
                <a:cubicBezTo>
                  <a:pt x="21637" y="83663"/>
                  <a:pt x="10340" y="119981"/>
                  <a:pt x="33556" y="50334"/>
                </a:cubicBezTo>
                <a:cubicBezTo>
                  <a:pt x="36352" y="41945"/>
                  <a:pt x="34587" y="30072"/>
                  <a:pt x="41945" y="25167"/>
                </a:cubicBezTo>
                <a:cubicBezTo>
                  <a:pt x="74470" y="3484"/>
                  <a:pt x="57547" y="11577"/>
                  <a:pt x="92279" y="0"/>
                </a:cubicBezTo>
                <a:cubicBezTo>
                  <a:pt x="100668" y="2796"/>
                  <a:pt x="111193" y="2136"/>
                  <a:pt x="117446" y="8389"/>
                </a:cubicBezTo>
                <a:cubicBezTo>
                  <a:pt x="123699" y="14642"/>
                  <a:pt x="121880" y="25647"/>
                  <a:pt x="125835" y="33556"/>
                </a:cubicBezTo>
                <a:cubicBezTo>
                  <a:pt x="130344" y="42574"/>
                  <a:pt x="138518" y="49510"/>
                  <a:pt x="142613" y="58723"/>
                </a:cubicBezTo>
                <a:cubicBezTo>
                  <a:pt x="149796" y="74884"/>
                  <a:pt x="153798" y="92279"/>
                  <a:pt x="159391" y="109057"/>
                </a:cubicBezTo>
                <a:cubicBezTo>
                  <a:pt x="164917" y="125636"/>
                  <a:pt x="169774" y="147564"/>
                  <a:pt x="184558" y="159391"/>
                </a:cubicBezTo>
                <a:cubicBezTo>
                  <a:pt x="191463" y="164915"/>
                  <a:pt x="201336" y="164984"/>
                  <a:pt x="209725" y="167780"/>
                </a:cubicBezTo>
                <a:cubicBezTo>
                  <a:pt x="223707" y="164984"/>
                  <a:pt x="239290" y="166465"/>
                  <a:pt x="251670" y="159391"/>
                </a:cubicBezTo>
                <a:cubicBezTo>
                  <a:pt x="260424" y="154389"/>
                  <a:pt x="264476" y="143491"/>
                  <a:pt x="268448" y="134224"/>
                </a:cubicBezTo>
                <a:cubicBezTo>
                  <a:pt x="276593" y="115219"/>
                  <a:pt x="275023" y="93867"/>
                  <a:pt x="285226" y="75501"/>
                </a:cubicBezTo>
                <a:cubicBezTo>
                  <a:pt x="295019" y="57874"/>
                  <a:pt x="299652" y="31544"/>
                  <a:pt x="318782" y="25167"/>
                </a:cubicBezTo>
                <a:lnTo>
                  <a:pt x="369116" y="8389"/>
                </a:lnTo>
                <a:cubicBezTo>
                  <a:pt x="380301" y="25167"/>
                  <a:pt x="396295" y="39593"/>
                  <a:pt x="402672" y="58723"/>
                </a:cubicBezTo>
                <a:lnTo>
                  <a:pt x="419450" y="109057"/>
                </a:lnTo>
                <a:cubicBezTo>
                  <a:pt x="422246" y="117446"/>
                  <a:pt x="422934" y="126866"/>
                  <a:pt x="427839" y="134224"/>
                </a:cubicBezTo>
                <a:cubicBezTo>
                  <a:pt x="462946" y="186885"/>
                  <a:pt x="441230" y="184558"/>
                  <a:pt x="469784" y="184558"/>
                </a:cubicBezTo>
              </a:path>
            </a:pathLst>
          </a:cu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EBA099B-BE69-C34C-A9C2-AC9932EE7265}"/>
              </a:ext>
            </a:extLst>
          </p:cNvPr>
          <p:cNvPicPr>
            <a:picLocks noChangeAspect="1"/>
          </p:cNvPicPr>
          <p:nvPr/>
        </p:nvPicPr>
        <p:blipFill>
          <a:blip r:embed="rId3"/>
          <a:stretch>
            <a:fillRect/>
          </a:stretch>
        </p:blipFill>
        <p:spPr>
          <a:xfrm>
            <a:off x="4843943" y="5525810"/>
            <a:ext cx="1998327" cy="492150"/>
          </a:xfrm>
          <a:prstGeom prst="rect">
            <a:avLst/>
          </a:prstGeom>
          <a:solidFill>
            <a:srgbClr val="51FF56"/>
          </a:solidFill>
        </p:spPr>
      </p:pic>
      <p:pic>
        <p:nvPicPr>
          <p:cNvPr id="14" name="Picture 13">
            <a:extLst>
              <a:ext uri="{FF2B5EF4-FFF2-40B4-BE49-F238E27FC236}">
                <a16:creationId xmlns:a16="http://schemas.microsoft.com/office/drawing/2014/main" id="{E19D9F74-6409-2148-8AD9-8018C3CD42BD}"/>
              </a:ext>
            </a:extLst>
          </p:cNvPr>
          <p:cNvPicPr>
            <a:picLocks noChangeAspect="1"/>
          </p:cNvPicPr>
          <p:nvPr/>
        </p:nvPicPr>
        <p:blipFill>
          <a:blip r:embed="rId4"/>
          <a:stretch>
            <a:fillRect/>
          </a:stretch>
        </p:blipFill>
        <p:spPr>
          <a:xfrm>
            <a:off x="2159233" y="6248400"/>
            <a:ext cx="177800" cy="203200"/>
          </a:xfrm>
          <a:prstGeom prst="rect">
            <a:avLst/>
          </a:prstGeom>
        </p:spPr>
      </p:pic>
      <p:pic>
        <p:nvPicPr>
          <p:cNvPr id="15" name="Picture 14">
            <a:extLst>
              <a:ext uri="{FF2B5EF4-FFF2-40B4-BE49-F238E27FC236}">
                <a16:creationId xmlns:a16="http://schemas.microsoft.com/office/drawing/2014/main" id="{4E64F2EF-8CBD-0648-B3C9-7E77BF1876D7}"/>
              </a:ext>
            </a:extLst>
          </p:cNvPr>
          <p:cNvPicPr>
            <a:picLocks noChangeAspect="1"/>
          </p:cNvPicPr>
          <p:nvPr/>
        </p:nvPicPr>
        <p:blipFill>
          <a:blip r:embed="rId5"/>
          <a:stretch>
            <a:fillRect/>
          </a:stretch>
        </p:blipFill>
        <p:spPr>
          <a:xfrm>
            <a:off x="2959100" y="6248400"/>
            <a:ext cx="177800" cy="203200"/>
          </a:xfrm>
          <a:prstGeom prst="rect">
            <a:avLst/>
          </a:prstGeom>
        </p:spPr>
      </p:pic>
      <p:pic>
        <p:nvPicPr>
          <p:cNvPr id="16" name="Picture 15">
            <a:extLst>
              <a:ext uri="{FF2B5EF4-FFF2-40B4-BE49-F238E27FC236}">
                <a16:creationId xmlns:a16="http://schemas.microsoft.com/office/drawing/2014/main" id="{F444260C-3568-C647-9D1E-9C2771D2D2DB}"/>
              </a:ext>
            </a:extLst>
          </p:cNvPr>
          <p:cNvPicPr>
            <a:picLocks noChangeAspect="1"/>
          </p:cNvPicPr>
          <p:nvPr/>
        </p:nvPicPr>
        <p:blipFill>
          <a:blip r:embed="rId6"/>
          <a:stretch>
            <a:fillRect/>
          </a:stretch>
        </p:blipFill>
        <p:spPr>
          <a:xfrm>
            <a:off x="2530504" y="5094069"/>
            <a:ext cx="190500" cy="215900"/>
          </a:xfrm>
          <a:prstGeom prst="rect">
            <a:avLst/>
          </a:prstGeom>
        </p:spPr>
      </p:pic>
      <p:pic>
        <p:nvPicPr>
          <p:cNvPr id="17" name="Picture 16">
            <a:extLst>
              <a:ext uri="{FF2B5EF4-FFF2-40B4-BE49-F238E27FC236}">
                <a16:creationId xmlns:a16="http://schemas.microsoft.com/office/drawing/2014/main" id="{834CE299-6346-3B43-9E29-58CDBB4B3128}"/>
              </a:ext>
            </a:extLst>
          </p:cNvPr>
          <p:cNvPicPr>
            <a:picLocks noChangeAspect="1"/>
          </p:cNvPicPr>
          <p:nvPr/>
        </p:nvPicPr>
        <p:blipFill>
          <a:blip r:embed="rId7"/>
          <a:stretch>
            <a:fillRect/>
          </a:stretch>
        </p:blipFill>
        <p:spPr>
          <a:xfrm>
            <a:off x="4114800" y="4914415"/>
            <a:ext cx="3456614" cy="515913"/>
          </a:xfrm>
          <a:prstGeom prst="rect">
            <a:avLst/>
          </a:prstGeom>
          <a:solidFill>
            <a:srgbClr val="51FF56"/>
          </a:solidFill>
        </p:spPr>
      </p:pic>
      <p:sp>
        <p:nvSpPr>
          <p:cNvPr id="18" name="TextBox 17">
            <a:extLst>
              <a:ext uri="{FF2B5EF4-FFF2-40B4-BE49-F238E27FC236}">
                <a16:creationId xmlns:a16="http://schemas.microsoft.com/office/drawing/2014/main" id="{92BFE472-0AF3-0549-BE5D-073BD0555476}"/>
              </a:ext>
            </a:extLst>
          </p:cNvPr>
          <p:cNvSpPr txBox="1"/>
          <p:nvPr/>
        </p:nvSpPr>
        <p:spPr>
          <a:xfrm>
            <a:off x="4555921" y="3933123"/>
            <a:ext cx="1587449" cy="307777"/>
          </a:xfrm>
          <a:prstGeom prst="rect">
            <a:avLst/>
          </a:prstGeom>
          <a:noFill/>
        </p:spPr>
        <p:txBody>
          <a:bodyPr wrap="square" rtlCol="0">
            <a:spAutoFit/>
          </a:bodyPr>
          <a:lstStyle/>
          <a:p>
            <a:r>
              <a:rPr lang="en-US" sz="1200" dirty="0" err="1">
                <a:solidFill>
                  <a:srgbClr val="FF0000"/>
                </a:solidFill>
              </a:rPr>
              <a:t>Stoffers-Zahed</a:t>
            </a:r>
            <a:r>
              <a:rPr lang="en-US" sz="1400" dirty="0">
                <a:solidFill>
                  <a:srgbClr val="FF0000"/>
                </a:solidFill>
              </a:rPr>
              <a:t> 12’</a:t>
            </a:r>
          </a:p>
        </p:txBody>
      </p:sp>
      <p:pic>
        <p:nvPicPr>
          <p:cNvPr id="10" name="Picture 9">
            <a:extLst>
              <a:ext uri="{FF2B5EF4-FFF2-40B4-BE49-F238E27FC236}">
                <a16:creationId xmlns:a16="http://schemas.microsoft.com/office/drawing/2014/main" id="{252AE260-333B-5641-9B06-6870691BBE79}"/>
              </a:ext>
            </a:extLst>
          </p:cNvPr>
          <p:cNvPicPr>
            <a:picLocks noChangeAspect="1"/>
          </p:cNvPicPr>
          <p:nvPr/>
        </p:nvPicPr>
        <p:blipFill>
          <a:blip r:embed="rId8"/>
          <a:stretch>
            <a:fillRect/>
          </a:stretch>
        </p:blipFill>
        <p:spPr>
          <a:xfrm>
            <a:off x="2473144" y="2315285"/>
            <a:ext cx="1666823" cy="1617838"/>
          </a:xfrm>
          <a:prstGeom prst="rect">
            <a:avLst/>
          </a:prstGeom>
        </p:spPr>
      </p:pic>
      <p:pic>
        <p:nvPicPr>
          <p:cNvPr id="19" name="Picture 18">
            <a:extLst>
              <a:ext uri="{FF2B5EF4-FFF2-40B4-BE49-F238E27FC236}">
                <a16:creationId xmlns:a16="http://schemas.microsoft.com/office/drawing/2014/main" id="{B0F5DBF4-45AF-224B-AEF1-6A19A8B1D10F}"/>
              </a:ext>
            </a:extLst>
          </p:cNvPr>
          <p:cNvPicPr>
            <a:picLocks noChangeAspect="1"/>
          </p:cNvPicPr>
          <p:nvPr/>
        </p:nvPicPr>
        <p:blipFill>
          <a:blip r:embed="rId9"/>
          <a:stretch>
            <a:fillRect/>
          </a:stretch>
        </p:blipFill>
        <p:spPr>
          <a:xfrm>
            <a:off x="4572000" y="2363773"/>
            <a:ext cx="1587449" cy="1569350"/>
          </a:xfrm>
          <a:prstGeom prst="rect">
            <a:avLst/>
          </a:prstGeom>
        </p:spPr>
      </p:pic>
      <p:sp>
        <p:nvSpPr>
          <p:cNvPr id="20" name="TextBox 19">
            <a:extLst>
              <a:ext uri="{FF2B5EF4-FFF2-40B4-BE49-F238E27FC236}">
                <a16:creationId xmlns:a16="http://schemas.microsoft.com/office/drawing/2014/main" id="{AB84B398-0EA0-E342-848D-3965EDB6E7BE}"/>
              </a:ext>
            </a:extLst>
          </p:cNvPr>
          <p:cNvSpPr txBox="1"/>
          <p:nvPr/>
        </p:nvSpPr>
        <p:spPr>
          <a:xfrm>
            <a:off x="5924873" y="4545794"/>
            <a:ext cx="1646541" cy="307777"/>
          </a:xfrm>
          <a:prstGeom prst="rect">
            <a:avLst/>
          </a:prstGeom>
          <a:noFill/>
        </p:spPr>
        <p:txBody>
          <a:bodyPr wrap="none" rtlCol="0">
            <a:spAutoFit/>
          </a:bodyPr>
          <a:lstStyle/>
          <a:p>
            <a:r>
              <a:rPr lang="en-US" sz="1400" dirty="0" err="1">
                <a:solidFill>
                  <a:srgbClr val="FF0000"/>
                </a:solidFill>
              </a:rPr>
              <a:t>Stoffers-Zahed</a:t>
            </a:r>
            <a:r>
              <a:rPr lang="en-US" sz="1400" dirty="0">
                <a:solidFill>
                  <a:srgbClr val="FF0000"/>
                </a:solidFill>
              </a:rPr>
              <a:t> 12’</a:t>
            </a:r>
          </a:p>
        </p:txBody>
      </p:sp>
      <p:pic>
        <p:nvPicPr>
          <p:cNvPr id="8" name="Picture 7">
            <a:extLst>
              <a:ext uri="{FF2B5EF4-FFF2-40B4-BE49-F238E27FC236}">
                <a16:creationId xmlns:a16="http://schemas.microsoft.com/office/drawing/2014/main" id="{B5D8BAAA-BB1C-E64D-9B6E-F18E645B6085}"/>
              </a:ext>
            </a:extLst>
          </p:cNvPr>
          <p:cNvPicPr>
            <a:picLocks noChangeAspect="1"/>
          </p:cNvPicPr>
          <p:nvPr/>
        </p:nvPicPr>
        <p:blipFill>
          <a:blip r:embed="rId10"/>
          <a:stretch>
            <a:fillRect/>
          </a:stretch>
        </p:blipFill>
        <p:spPr>
          <a:xfrm>
            <a:off x="6629400" y="2358433"/>
            <a:ext cx="1587449" cy="1574690"/>
          </a:xfrm>
          <a:prstGeom prst="rect">
            <a:avLst/>
          </a:prstGeom>
        </p:spPr>
      </p:pic>
      <p:sp>
        <p:nvSpPr>
          <p:cNvPr id="12" name="TextBox 11">
            <a:extLst>
              <a:ext uri="{FF2B5EF4-FFF2-40B4-BE49-F238E27FC236}">
                <a16:creationId xmlns:a16="http://schemas.microsoft.com/office/drawing/2014/main" id="{37B03377-18CC-8E44-BF06-9064D39A7386}"/>
              </a:ext>
            </a:extLst>
          </p:cNvPr>
          <p:cNvSpPr txBox="1"/>
          <p:nvPr/>
        </p:nvSpPr>
        <p:spPr>
          <a:xfrm>
            <a:off x="1310048" y="3968622"/>
            <a:ext cx="583621" cy="276999"/>
          </a:xfrm>
          <a:prstGeom prst="rect">
            <a:avLst/>
          </a:prstGeom>
          <a:noFill/>
        </p:spPr>
        <p:txBody>
          <a:bodyPr wrap="none" rtlCol="0">
            <a:spAutoFit/>
          </a:bodyPr>
          <a:lstStyle/>
          <a:p>
            <a:r>
              <a:rPr lang="en-US" sz="1200" dirty="0">
                <a:solidFill>
                  <a:srgbClr val="FF0000"/>
                </a:solidFill>
              </a:rPr>
              <a:t>STAR</a:t>
            </a:r>
          </a:p>
        </p:txBody>
      </p:sp>
      <p:pic>
        <p:nvPicPr>
          <p:cNvPr id="21" name="Picture 20">
            <a:extLst>
              <a:ext uri="{FF2B5EF4-FFF2-40B4-BE49-F238E27FC236}">
                <a16:creationId xmlns:a16="http://schemas.microsoft.com/office/drawing/2014/main" id="{C6A24B2E-CF6E-BE44-8F40-945ECB2B634C}"/>
              </a:ext>
            </a:extLst>
          </p:cNvPr>
          <p:cNvPicPr>
            <a:picLocks noChangeAspect="1"/>
          </p:cNvPicPr>
          <p:nvPr/>
        </p:nvPicPr>
        <p:blipFill>
          <a:blip r:embed="rId11"/>
          <a:stretch>
            <a:fillRect/>
          </a:stretch>
        </p:blipFill>
        <p:spPr>
          <a:xfrm>
            <a:off x="812294" y="3018300"/>
            <a:ext cx="394909" cy="576891"/>
          </a:xfrm>
          <a:prstGeom prst="rect">
            <a:avLst/>
          </a:prstGeom>
        </p:spPr>
      </p:pic>
      <p:pic>
        <p:nvPicPr>
          <p:cNvPr id="22" name="Picture 21">
            <a:extLst>
              <a:ext uri="{FF2B5EF4-FFF2-40B4-BE49-F238E27FC236}">
                <a16:creationId xmlns:a16="http://schemas.microsoft.com/office/drawing/2014/main" id="{7C846D2A-D90C-5F40-956B-9D8CDB427245}"/>
              </a:ext>
            </a:extLst>
          </p:cNvPr>
          <p:cNvPicPr>
            <a:picLocks noChangeAspect="1"/>
          </p:cNvPicPr>
          <p:nvPr/>
        </p:nvPicPr>
        <p:blipFill>
          <a:blip r:embed="rId12"/>
          <a:stretch>
            <a:fillRect/>
          </a:stretch>
        </p:blipFill>
        <p:spPr>
          <a:xfrm>
            <a:off x="4572000" y="6265570"/>
            <a:ext cx="2768600" cy="292100"/>
          </a:xfrm>
          <a:prstGeom prst="rect">
            <a:avLst/>
          </a:prstGeom>
          <a:solidFill>
            <a:srgbClr val="FFFF00"/>
          </a:solidFill>
        </p:spPr>
      </p:pic>
    </p:spTree>
    <p:extLst>
      <p:ext uri="{BB962C8B-B14F-4D97-AF65-F5344CB8AC3E}">
        <p14:creationId xmlns:p14="http://schemas.microsoft.com/office/powerpoint/2010/main" val="138011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048000" y="716290"/>
            <a:ext cx="2514600"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Stringy pp </a:t>
            </a:r>
            <a:endParaRPr lang="en-US" sz="2800" dirty="0"/>
          </a:p>
        </p:txBody>
      </p:sp>
      <p:pic>
        <p:nvPicPr>
          <p:cNvPr id="7" name="Picture 6" descr="latex-image-1.pdf"/>
          <p:cNvPicPr>
            <a:picLocks noChangeAspect="1"/>
          </p:cNvPicPr>
          <p:nvPr/>
        </p:nvPicPr>
        <p:blipFill>
          <a:blip r:embed="rId2"/>
          <a:stretch>
            <a:fillRect/>
          </a:stretch>
        </p:blipFill>
        <p:spPr>
          <a:xfrm>
            <a:off x="3788383" y="2962275"/>
            <a:ext cx="4718955" cy="742950"/>
          </a:xfrm>
          <a:prstGeom prst="rect">
            <a:avLst/>
          </a:prstGeom>
          <a:solidFill>
            <a:srgbClr val="51FF56"/>
          </a:solidFill>
        </p:spPr>
      </p:pic>
      <p:pic>
        <p:nvPicPr>
          <p:cNvPr id="8" name="Picture 7" descr="latex-image-1.pdf"/>
          <p:cNvPicPr>
            <a:picLocks noChangeAspect="1"/>
          </p:cNvPicPr>
          <p:nvPr/>
        </p:nvPicPr>
        <p:blipFill>
          <a:blip r:embed="rId3"/>
          <a:stretch>
            <a:fillRect/>
          </a:stretch>
        </p:blipFill>
        <p:spPr>
          <a:xfrm>
            <a:off x="3962400" y="4343400"/>
            <a:ext cx="4343400" cy="754063"/>
          </a:xfrm>
          <a:prstGeom prst="rect">
            <a:avLst/>
          </a:prstGeom>
          <a:solidFill>
            <a:srgbClr val="FFFF00"/>
          </a:solidFill>
        </p:spPr>
      </p:pic>
      <p:sp>
        <p:nvSpPr>
          <p:cNvPr id="3" name="TextBox 2"/>
          <p:cNvSpPr txBox="1"/>
          <p:nvPr/>
        </p:nvSpPr>
        <p:spPr>
          <a:xfrm>
            <a:off x="5325962" y="5224046"/>
            <a:ext cx="3013089" cy="338554"/>
          </a:xfrm>
          <a:prstGeom prst="rect">
            <a:avLst/>
          </a:prstGeom>
          <a:noFill/>
        </p:spPr>
        <p:txBody>
          <a:bodyPr wrap="square" rtlCol="0">
            <a:spAutoFit/>
          </a:bodyPr>
          <a:lstStyle/>
          <a:p>
            <a:r>
              <a:rPr lang="en-US" sz="1600" dirty="0" err="1">
                <a:solidFill>
                  <a:srgbClr val="FF0000"/>
                </a:solidFill>
              </a:rPr>
              <a:t>Basar</a:t>
            </a:r>
            <a:r>
              <a:rPr lang="en-US" sz="1600" dirty="0">
                <a:solidFill>
                  <a:srgbClr val="FF0000"/>
                </a:solidFill>
              </a:rPr>
              <a:t>-</a:t>
            </a:r>
            <a:r>
              <a:rPr lang="en-US" sz="1600" dirty="0" err="1">
                <a:solidFill>
                  <a:srgbClr val="FF0000"/>
                </a:solidFill>
              </a:rPr>
              <a:t>Kharzeev</a:t>
            </a:r>
            <a:r>
              <a:rPr lang="en-US" sz="1600" dirty="0">
                <a:solidFill>
                  <a:srgbClr val="FF0000"/>
                </a:solidFill>
              </a:rPr>
              <a:t>-Yee-</a:t>
            </a:r>
            <a:r>
              <a:rPr lang="en-US" sz="1600" dirty="0" err="1">
                <a:solidFill>
                  <a:srgbClr val="FF0000"/>
                </a:solidFill>
              </a:rPr>
              <a:t>Zahed</a:t>
            </a:r>
            <a:r>
              <a:rPr lang="en-US" sz="1600" dirty="0">
                <a:solidFill>
                  <a:srgbClr val="FF0000"/>
                </a:solidFill>
              </a:rPr>
              <a:t> 12 </a:t>
            </a:r>
          </a:p>
        </p:txBody>
      </p:sp>
      <p:pic>
        <p:nvPicPr>
          <p:cNvPr id="10" name="Picture 9">
            <a:extLst>
              <a:ext uri="{FF2B5EF4-FFF2-40B4-BE49-F238E27FC236}">
                <a16:creationId xmlns:a16="http://schemas.microsoft.com/office/drawing/2014/main" id="{7F9E0FFF-2F5E-A643-BBCF-F9F8A08CD000}"/>
              </a:ext>
            </a:extLst>
          </p:cNvPr>
          <p:cNvPicPr>
            <a:picLocks noChangeAspect="1"/>
          </p:cNvPicPr>
          <p:nvPr/>
        </p:nvPicPr>
        <p:blipFill>
          <a:blip r:embed="rId4"/>
          <a:stretch>
            <a:fillRect/>
          </a:stretch>
        </p:blipFill>
        <p:spPr>
          <a:xfrm>
            <a:off x="990600" y="1991406"/>
            <a:ext cx="1562100" cy="546100"/>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1489" y="2296206"/>
            <a:ext cx="3708400" cy="241300"/>
          </a:xfrm>
          <a:prstGeom prst="rect">
            <a:avLst/>
          </a:prstGeom>
        </p:spPr>
      </p:pic>
      <p:pic>
        <p:nvPicPr>
          <p:cNvPr id="9" name="Picture 8">
            <a:extLst>
              <a:ext uri="{FF2B5EF4-FFF2-40B4-BE49-F238E27FC236}">
                <a16:creationId xmlns:a16="http://schemas.microsoft.com/office/drawing/2014/main" id="{70039016-4CC2-8E41-8D5F-89F9A35CC074}"/>
              </a:ext>
            </a:extLst>
          </p:cNvPr>
          <p:cNvPicPr>
            <a:picLocks noChangeAspect="1"/>
          </p:cNvPicPr>
          <p:nvPr/>
        </p:nvPicPr>
        <p:blipFill>
          <a:blip r:embed="rId6"/>
          <a:stretch>
            <a:fillRect/>
          </a:stretch>
        </p:blipFill>
        <p:spPr>
          <a:xfrm>
            <a:off x="990600" y="5334000"/>
            <a:ext cx="1866900" cy="266700"/>
          </a:xfrm>
          <a:prstGeom prst="rect">
            <a:avLst/>
          </a:prstGeom>
        </p:spPr>
      </p:pic>
      <p:pic>
        <p:nvPicPr>
          <p:cNvPr id="11" name="Picture 10">
            <a:extLst>
              <a:ext uri="{FF2B5EF4-FFF2-40B4-BE49-F238E27FC236}">
                <a16:creationId xmlns:a16="http://schemas.microsoft.com/office/drawing/2014/main" id="{A7D02B80-57F9-8741-93B2-3F7906FB7F95}"/>
              </a:ext>
            </a:extLst>
          </p:cNvPr>
          <p:cNvPicPr>
            <a:picLocks noChangeAspect="1"/>
          </p:cNvPicPr>
          <p:nvPr/>
        </p:nvPicPr>
        <p:blipFill>
          <a:blip r:embed="rId7"/>
          <a:stretch>
            <a:fillRect/>
          </a:stretch>
        </p:blipFill>
        <p:spPr>
          <a:xfrm>
            <a:off x="942811" y="2819400"/>
            <a:ext cx="1863711" cy="2000276"/>
          </a:xfrm>
          <a:prstGeom prst="rect">
            <a:avLst/>
          </a:prstGeom>
        </p:spPr>
      </p:pic>
      <p:sp>
        <p:nvSpPr>
          <p:cNvPr id="2" name="TextBox 1">
            <a:extLst>
              <a:ext uri="{FF2B5EF4-FFF2-40B4-BE49-F238E27FC236}">
                <a16:creationId xmlns:a16="http://schemas.microsoft.com/office/drawing/2014/main" id="{93E2E5CA-00B2-8243-AACE-F6B2BF5DAEF7}"/>
              </a:ext>
            </a:extLst>
          </p:cNvPr>
          <p:cNvSpPr txBox="1"/>
          <p:nvPr/>
        </p:nvSpPr>
        <p:spPr>
          <a:xfrm>
            <a:off x="5943500" y="5689183"/>
            <a:ext cx="2326278" cy="954107"/>
          </a:xfrm>
          <a:prstGeom prst="rect">
            <a:avLst/>
          </a:prstGeom>
          <a:noFill/>
        </p:spPr>
        <p:txBody>
          <a:bodyPr wrap="none" rtlCol="0">
            <a:spAutoFit/>
          </a:bodyPr>
          <a:lstStyle/>
          <a:p>
            <a:r>
              <a:rPr lang="en-US" sz="1400" dirty="0">
                <a:solidFill>
                  <a:srgbClr val="FF0000"/>
                </a:solidFill>
              </a:rPr>
              <a:t>In </a:t>
            </a:r>
            <a:r>
              <a:rPr lang="en-US" sz="1400" dirty="0" err="1">
                <a:solidFill>
                  <a:srgbClr val="FF0000"/>
                </a:solidFill>
              </a:rPr>
              <a:t>AdS</a:t>
            </a:r>
            <a:r>
              <a:rPr lang="en-US" sz="1400" dirty="0">
                <a:solidFill>
                  <a:srgbClr val="FF0000"/>
                </a:solidFill>
              </a:rPr>
              <a:t> see:</a:t>
            </a:r>
          </a:p>
          <a:p>
            <a:r>
              <a:rPr lang="en-US" sz="1400" dirty="0">
                <a:solidFill>
                  <a:srgbClr val="FF0000"/>
                </a:solidFill>
              </a:rPr>
              <a:t>Rho-Sin-</a:t>
            </a:r>
            <a:r>
              <a:rPr lang="en-US" sz="1400" dirty="0" err="1">
                <a:solidFill>
                  <a:srgbClr val="FF0000"/>
                </a:solidFill>
              </a:rPr>
              <a:t>Zahed</a:t>
            </a:r>
            <a:r>
              <a:rPr lang="en-US" sz="1400" dirty="0">
                <a:solidFill>
                  <a:srgbClr val="FF0000"/>
                </a:solidFill>
              </a:rPr>
              <a:t> 99’</a:t>
            </a:r>
          </a:p>
          <a:p>
            <a:r>
              <a:rPr lang="en-US" sz="1400" dirty="0" err="1">
                <a:solidFill>
                  <a:srgbClr val="FF0000"/>
                </a:solidFill>
              </a:rPr>
              <a:t>Janik-Peschanski</a:t>
            </a:r>
            <a:r>
              <a:rPr lang="en-US" sz="1400" dirty="0">
                <a:solidFill>
                  <a:srgbClr val="FF0000"/>
                </a:solidFill>
              </a:rPr>
              <a:t>  00’, </a:t>
            </a:r>
          </a:p>
          <a:p>
            <a:r>
              <a:rPr lang="en-US" sz="1400" dirty="0" err="1">
                <a:solidFill>
                  <a:srgbClr val="FF0000"/>
                </a:solidFill>
              </a:rPr>
              <a:t>Polshinski-Strassler</a:t>
            </a:r>
            <a:r>
              <a:rPr lang="en-US" sz="1400" dirty="0">
                <a:solidFill>
                  <a:srgbClr val="FF0000"/>
                </a:solidFill>
              </a:rPr>
              <a:t> 01’,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835883" y="716290"/>
            <a:ext cx="3641117"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Hyperbolic surface</a:t>
            </a:r>
            <a:endParaRPr lang="en-US" sz="2800" dirty="0"/>
          </a:p>
        </p:txBody>
      </p:sp>
      <p:pic>
        <p:nvPicPr>
          <p:cNvPr id="9" name="Picture 8" descr="latex-image-1.pdf"/>
          <p:cNvPicPr>
            <a:picLocks noChangeAspect="1"/>
          </p:cNvPicPr>
          <p:nvPr/>
        </p:nvPicPr>
        <p:blipFill>
          <a:blip r:embed="rId2"/>
          <a:stretch>
            <a:fillRect/>
          </a:stretch>
        </p:blipFill>
        <p:spPr>
          <a:xfrm>
            <a:off x="1145148" y="4589204"/>
            <a:ext cx="7148780" cy="1268412"/>
          </a:xfrm>
          <a:prstGeom prst="rect">
            <a:avLst/>
          </a:prstGeom>
          <a:solidFill>
            <a:srgbClr val="51FF56"/>
          </a:solidFill>
        </p:spPr>
      </p:pic>
      <p:pic>
        <p:nvPicPr>
          <p:cNvPr id="13" name="Picture 12"/>
          <p:cNvPicPr>
            <a:picLocks noChangeAspect="1"/>
          </p:cNvPicPr>
          <p:nvPr/>
        </p:nvPicPr>
        <p:blipFill>
          <a:blip r:embed="rId3"/>
          <a:stretch>
            <a:fillRect/>
          </a:stretch>
        </p:blipFill>
        <p:spPr>
          <a:xfrm>
            <a:off x="5257800" y="1981200"/>
            <a:ext cx="2248806" cy="2295142"/>
          </a:xfrm>
          <a:prstGeom prst="rect">
            <a:avLst/>
          </a:prstGeom>
        </p:spPr>
      </p:pic>
      <p:pic>
        <p:nvPicPr>
          <p:cNvPr id="2" name="Picture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895600"/>
            <a:ext cx="2921000" cy="749300"/>
          </a:xfrm>
          <a:prstGeom prst="rect">
            <a:avLst/>
          </a:prstGeom>
          <a:solidFill>
            <a:srgbClr val="FFFF00"/>
          </a:solid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497352" y="817638"/>
            <a:ext cx="4436848" cy="523220"/>
          </a:xfrm>
          <a:prstGeom prst="rect">
            <a:avLst/>
          </a:prstGeom>
          <a:solidFill>
            <a:schemeClr val="accent1">
              <a:alpha val="30000"/>
            </a:schemeClr>
          </a:solidFill>
          <a:ln w="9525">
            <a:noFill/>
            <a:miter lim="800000"/>
            <a:headEnd/>
            <a:tailEnd/>
          </a:ln>
          <a:effectLst/>
        </p:spPr>
        <p:txBody>
          <a:bodyPr wrap="square">
            <a:prstTxWarp prst="textNoShape">
              <a:avLst/>
            </a:prstTxWarp>
            <a:spAutoFit/>
          </a:bodyPr>
          <a:lstStyle/>
          <a:p>
            <a:pPr eaLnBrk="0" hangingPunct="0">
              <a:spcBef>
                <a:spcPct val="50000"/>
              </a:spcBef>
            </a:pPr>
            <a:r>
              <a:rPr lang="en-US" sz="2800" dirty="0">
                <a:solidFill>
                  <a:srgbClr val="FF0000"/>
                </a:solidFill>
              </a:rPr>
              <a:t>    </a:t>
            </a:r>
            <a:r>
              <a:rPr lang="en-US" sz="2800" dirty="0" err="1">
                <a:solidFill>
                  <a:srgbClr val="FF0000"/>
                </a:solidFill>
              </a:rPr>
              <a:t>Worldsheet</a:t>
            </a:r>
            <a:r>
              <a:rPr lang="en-US" sz="2800" dirty="0">
                <a:solidFill>
                  <a:srgbClr val="FF0000"/>
                </a:solidFill>
              </a:rPr>
              <a:t> </a:t>
            </a:r>
            <a:r>
              <a:rPr lang="en-US" sz="2800" dirty="0" err="1">
                <a:solidFill>
                  <a:srgbClr val="FF0000"/>
                </a:solidFill>
              </a:rPr>
              <a:t>instanton</a:t>
            </a:r>
            <a:endParaRPr lang="en-US" sz="2800" dirty="0"/>
          </a:p>
        </p:txBody>
      </p:sp>
      <p:sp>
        <p:nvSpPr>
          <p:cNvPr id="12" name="TextBox 11"/>
          <p:cNvSpPr txBox="1"/>
          <p:nvPr/>
        </p:nvSpPr>
        <p:spPr>
          <a:xfrm>
            <a:off x="482600" y="-1143000"/>
            <a:ext cx="184666" cy="369332"/>
          </a:xfrm>
          <a:prstGeom prst="rect">
            <a:avLst/>
          </a:prstGeom>
          <a:noFill/>
        </p:spPr>
        <p:txBody>
          <a:bodyPr wrap="none" rtlCol="0">
            <a:spAutoFit/>
          </a:bodyPr>
          <a:lstStyle/>
          <a:p>
            <a:endParaRPr lang="en-US"/>
          </a:p>
        </p:txBody>
      </p:sp>
      <p:pic>
        <p:nvPicPr>
          <p:cNvPr id="7" name="Picture 6"/>
          <p:cNvPicPr>
            <a:picLocks noChangeAspect="1"/>
          </p:cNvPicPr>
          <p:nvPr/>
        </p:nvPicPr>
        <p:blipFill>
          <a:blip r:embed="rId2"/>
          <a:stretch>
            <a:fillRect/>
          </a:stretch>
        </p:blipFill>
        <p:spPr>
          <a:xfrm>
            <a:off x="1163355" y="2514600"/>
            <a:ext cx="3345056" cy="3124200"/>
          </a:xfrm>
          <a:prstGeom prst="rect">
            <a:avLst/>
          </a:prstGeom>
        </p:spPr>
      </p:pic>
      <p:pic>
        <p:nvPicPr>
          <p:cNvPr id="13" name="Picture 12" descr="latex-image-1.pdf"/>
          <p:cNvPicPr>
            <a:picLocks noChangeAspect="1"/>
          </p:cNvPicPr>
          <p:nvPr/>
        </p:nvPicPr>
        <p:blipFill>
          <a:blip r:embed="rId3"/>
          <a:stretch>
            <a:fillRect/>
          </a:stretch>
        </p:blipFill>
        <p:spPr>
          <a:xfrm>
            <a:off x="5181600" y="3733800"/>
            <a:ext cx="3479800" cy="533400"/>
          </a:xfrm>
          <a:prstGeom prst="rect">
            <a:avLst/>
          </a:prstGeom>
          <a:solidFill>
            <a:srgbClr val="FF6600"/>
          </a:solidFill>
        </p:spPr>
      </p:pic>
      <p:pic>
        <p:nvPicPr>
          <p:cNvPr id="14" name="Picture 13" descr="latex-image-1.pdf"/>
          <p:cNvPicPr>
            <a:picLocks noChangeAspect="1"/>
          </p:cNvPicPr>
          <p:nvPr/>
        </p:nvPicPr>
        <p:blipFill>
          <a:blip r:embed="rId4"/>
          <a:stretch>
            <a:fillRect/>
          </a:stretch>
        </p:blipFill>
        <p:spPr>
          <a:xfrm>
            <a:off x="5257800" y="1828800"/>
            <a:ext cx="3263900" cy="546100"/>
          </a:xfrm>
          <a:prstGeom prst="rect">
            <a:avLst/>
          </a:prstGeom>
        </p:spPr>
      </p:pic>
      <p:pic>
        <p:nvPicPr>
          <p:cNvPr id="15" name="Picture 14" descr="latex-image-1.pdf"/>
          <p:cNvPicPr>
            <a:picLocks noChangeAspect="1"/>
          </p:cNvPicPr>
          <p:nvPr/>
        </p:nvPicPr>
        <p:blipFill>
          <a:blip r:embed="rId5"/>
          <a:stretch>
            <a:fillRect/>
          </a:stretch>
        </p:blipFill>
        <p:spPr>
          <a:xfrm>
            <a:off x="6019800" y="4722757"/>
            <a:ext cx="1739900" cy="1028700"/>
          </a:xfrm>
          <a:prstGeom prst="rect">
            <a:avLst/>
          </a:prstGeom>
          <a:solidFill>
            <a:srgbClr val="51FF56"/>
          </a:solidFill>
        </p:spPr>
      </p:pic>
      <p:sp>
        <p:nvSpPr>
          <p:cNvPr id="2" name="Down Arrow 1"/>
          <p:cNvSpPr/>
          <p:nvPr/>
        </p:nvSpPr>
        <p:spPr>
          <a:xfrm>
            <a:off x="6705600" y="2514600"/>
            <a:ext cx="228600" cy="76200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6601" y="2718431"/>
            <a:ext cx="977900" cy="241300"/>
          </a:xfrm>
          <a:prstGeom prst="rect">
            <a:avLst/>
          </a:prstGeom>
          <a:solidFill>
            <a:srgbClr val="FFFF00"/>
          </a:solidFill>
          <a:ln>
            <a:solidFill>
              <a:srgbClr val="FF0000"/>
            </a:solidFill>
          </a:ln>
        </p:spPr>
      </p:pic>
    </p:spTree>
  </p:cSld>
  <p:clrMapOvr>
    <a:masterClrMapping/>
  </p:clrMapOvr>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9718</TotalTime>
  <Words>523</Words>
  <Application>Microsoft Macintosh PowerPoint</Application>
  <PresentationFormat>On-screen Show (4:3)</PresentationFormat>
  <Paragraphs>113</Paragraphs>
  <Slides>39</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ＭＳ Ｐゴシック</vt:lpstr>
      <vt:lpstr>Arial</vt:lpstr>
      <vt:lpstr>Calibri</vt:lpstr>
      <vt:lpstr>Default Design</vt:lpstr>
      <vt:lpstr> Entanglement in High Energy Physics </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Ismail Zahed</dc:creator>
  <cp:lastModifiedBy>Microsoft Office User</cp:lastModifiedBy>
  <cp:revision>764</cp:revision>
  <cp:lastPrinted>2012-07-04T16:19:09Z</cp:lastPrinted>
  <dcterms:created xsi:type="dcterms:W3CDTF">2018-09-08T19:31:08Z</dcterms:created>
  <dcterms:modified xsi:type="dcterms:W3CDTF">2023-05-11T14:58:24Z</dcterms:modified>
</cp:coreProperties>
</file>